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Layouts/slideLayout17.xml" ContentType="application/vnd.openxmlformats-officedocument.presentationml.slideLayout+xml"/>
  <Override PartName="/ppt/slides/slide16.xml" ContentType="application/vnd.openxmlformats-officedocument.presentationml.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Layouts/slideLayout18.xml" ContentType="application/vnd.openxmlformats-officedocument.presentationml.slideLayout+xml"/>
  <Override PartName="/ppt/slides/slide20.xml" ContentType="application/vnd.openxmlformats-officedocument.presentationml.slide+xml"/>
  <Override PartName="/ppt/slides/slide17.xml" ContentType="application/vnd.openxmlformats-officedocument.presentationml.slide+xml"/>
  <Override PartName="/ppt/slideLayouts/slideLayout14.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Override PartName="/ppt/slideLayouts/slideLayout19.xml" ContentType="application/vnd.openxmlformats-officedocument.presentationml.slideLayout+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16" r:id="rId1"/>
  </p:sldMasterIdLst>
  <p:sldIdLst>
    <p:sldId id="256" r:id="rId2"/>
    <p:sldId id="268" r:id="rId3"/>
    <p:sldId id="271" r:id="rId4"/>
    <p:sldId id="258" r:id="rId5"/>
    <p:sldId id="275" r:id="rId6"/>
    <p:sldId id="276" r:id="rId7"/>
    <p:sldId id="257" r:id="rId8"/>
    <p:sldId id="260" r:id="rId9"/>
    <p:sldId id="273" r:id="rId10"/>
    <p:sldId id="279" r:id="rId11"/>
    <p:sldId id="261" r:id="rId12"/>
    <p:sldId id="272" r:id="rId13"/>
    <p:sldId id="270" r:id="rId14"/>
    <p:sldId id="264" r:id="rId15"/>
    <p:sldId id="265" r:id="rId16"/>
    <p:sldId id="266" r:id="rId17"/>
    <p:sldId id="267" r:id="rId18"/>
    <p:sldId id="269" r:id="rId19"/>
    <p:sldId id="277" r:id="rId20"/>
    <p:sldId id="274" r:id="rId21"/>
    <p:sldId id="280" r:id="rId22"/>
    <p:sldId id="282" r:id="rId23"/>
    <p:sldId id="281"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showPr loop="1" showNarration="1">
    <p:present/>
    <p:sldAll/>
    <p:penClr>
      <a:schemeClr val="tx1"/>
    </p:penClr>
  </p:showPr>
  <p:clrMru>
    <a:srgbClr val="75D33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aximized">
    <p:restoredLeft sz="15620"/>
    <p:restoredTop sz="94660"/>
  </p:normalViewPr>
  <p:slideViewPr>
    <p:cSldViewPr snapToGrid="0" snapToObjects="1">
      <p:cViewPr>
        <p:scale>
          <a:sx n="150" d="100"/>
          <a:sy n="150" d="100"/>
        </p:scale>
        <p:origin x="-928" y="-19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5328"/>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067122D8-6542-2740-ABD3-7292D6F04BDB}" type="datetimeFigureOut">
              <a:rPr lang="en-US" smtClean="0"/>
              <a:pPr/>
              <a:t>6/30/14</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AFC56213-B4C4-4C5C-8EAE-01416D175C4F}" type="slidenum">
              <a:rPr/>
              <a:pPr/>
              <a:t>‹#›</a:t>
            </a:fld>
            <a:endParaRPr/>
          </a:p>
        </p:txBody>
      </p:sp>
    </p:spTree>
  </p:cSld>
  <p:clrMapOvr>
    <a:overrideClrMapping bg1="lt1" tx1="dk1" bg2="lt2" tx2="dk2" accent1="accent1" accent2="accent2" accent3="accent3" accent4="accent4" accent5="accent5" accent6="accent6" hlink="hlink" folHlink="folHlink"/>
  </p:clrMapOvr>
  <p:transition advClick="0" advTm="10000">
    <p:random/>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067122D8-6542-2740-ABD3-7292D6F04BDB}" type="datetimeFigureOut">
              <a:rPr lang="en-US" smtClean="0"/>
              <a:pPr/>
              <a:t>6/30/14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51346-3BF1-F04C-B157-50FB6FC2253E}" type="slidenum">
              <a:rPr lang="en-US" smtClean="0"/>
              <a:pPr/>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transition advClick="0" advTm="10000">
    <p:random/>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67122D8-6542-2740-ABD3-7292D6F04BDB}" type="datetimeFigureOut">
              <a:rPr lang="en-US" smtClean="0"/>
              <a:pPr/>
              <a:t>6/30/14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51346-3BF1-F04C-B157-50FB6FC2253E}" type="slidenum">
              <a:rPr lang="en-US" smtClean="0"/>
              <a:pPr/>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transition advClick="0" advTm="10000">
    <p:random/>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67122D8-6542-2740-ABD3-7292D6F04BDB}" type="datetimeFigureOut">
              <a:rPr lang="en-US" smtClean="0"/>
              <a:pPr/>
              <a:t>6/30/14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151346-3BF1-F04C-B157-50FB6FC2253E}" type="slidenum">
              <a:rPr lang="en-US" smtClean="0"/>
              <a:pPr/>
              <a:t>‹#›</a:t>
            </a:fld>
            <a:endParaRPr lang="en-US"/>
          </a:p>
        </p:txBody>
      </p:sp>
    </p:spTree>
  </p:cSld>
  <p:clrMapOvr>
    <a:masterClrMapping/>
  </p:clrMapOvr>
  <p:transition advClick="0" advTm="10000">
    <p:random/>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7122D8-6542-2740-ABD3-7292D6F04BDB}" type="datetimeFigureOut">
              <a:rPr lang="en-US" smtClean="0"/>
              <a:pPr/>
              <a:t>6/30/14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151346-3BF1-F04C-B157-50FB6FC2253E}" type="slidenum">
              <a:rPr lang="en-US" smtClean="0"/>
              <a:pPr/>
              <a:t>‹#›</a:t>
            </a:fld>
            <a:endParaRPr lang="en-US"/>
          </a:p>
        </p:txBody>
      </p:sp>
    </p:spTree>
  </p:cSld>
  <p:clrMapOvr>
    <a:masterClrMapping/>
  </p:clrMapOvr>
  <p:transition advClick="0" advTm="10000">
    <p:random/>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7122D8-6542-2740-ABD3-7292D6F04BDB}" type="datetimeFigureOut">
              <a:rPr lang="en-US" smtClean="0"/>
              <a:pPr/>
              <a:t>6/30/14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51346-3BF1-F04C-B157-50FB6FC2253E}" type="slidenum">
              <a:rPr lang="en-US" smtClean="0"/>
              <a:pPr/>
              <a:t>‹#›</a:t>
            </a:fld>
            <a:endParaRPr lang="en-US"/>
          </a:p>
        </p:txBody>
      </p:sp>
    </p:spTree>
  </p:cSld>
  <p:clrMapOvr>
    <a:masterClrMapping/>
  </p:clrMapOvr>
  <p:transition advClick="0" advTm="10000">
    <p:random/>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7122D8-6542-2740-ABD3-7292D6F04BDB}" type="datetimeFigureOut">
              <a:rPr lang="en-US" smtClean="0"/>
              <a:pPr/>
              <a:t>6/30/14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51346-3BF1-F04C-B157-50FB6FC2253E}" type="slidenum">
              <a:rPr lang="en-US" smtClean="0"/>
              <a:pPr/>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transition advClick="0" advTm="10000">
    <p:random/>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7122D8-6542-2740-ABD3-7292D6F04BDB}" type="datetimeFigureOut">
              <a:rPr lang="en-US" smtClean="0"/>
              <a:pPr/>
              <a:t>6/30/14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51346-3BF1-F04C-B157-50FB6FC2253E}" type="slidenum">
              <a:rPr lang="en-US" smtClean="0"/>
              <a:pPr/>
              <a:t>‹#›</a:t>
            </a:fld>
            <a:endParaRPr lang="en-US"/>
          </a:p>
        </p:txBody>
      </p:sp>
    </p:spTree>
  </p:cSld>
  <p:clrMapOvr>
    <a:masterClrMapping/>
  </p:clrMapOvr>
  <p:transition advClick="0" advTm="10000">
    <p:random/>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7122D8-6542-2740-ABD3-7292D6F04BDB}" type="datetimeFigureOut">
              <a:rPr lang="en-US" smtClean="0"/>
              <a:pPr/>
              <a:t>6/30/14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51346-3BF1-F04C-B157-50FB6FC2253E}" type="slidenum">
              <a:rPr lang="en-US" smtClean="0"/>
              <a:pPr/>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transition advClick="0" advTm="10000">
    <p:random/>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7122D8-6542-2740-ABD3-7292D6F04BDB}" type="datetimeFigureOut">
              <a:rPr lang="en-US" smtClean="0"/>
              <a:pPr/>
              <a:t>6/30/14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51346-3BF1-F04C-B157-50FB6FC2253E}" type="slidenum">
              <a:rPr lang="en-US" smtClean="0"/>
              <a:pPr/>
              <a:t>‹#›</a:t>
            </a:fld>
            <a:endParaRPr lang="en-US"/>
          </a:p>
        </p:txBody>
      </p:sp>
    </p:spTree>
  </p:cSld>
  <p:clrMapOvr>
    <a:masterClrMapping/>
  </p:clrMapOvr>
  <p:transition advClick="0" advTm="10000">
    <p:random/>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67122D8-6542-2740-ABD3-7292D6F04BDB}" type="datetimeFigureOut">
              <a:rPr lang="en-US" smtClean="0"/>
              <a:pPr/>
              <a:t>6/30/14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51346-3BF1-F04C-B157-50FB6FC2253E}" type="slidenum">
              <a:rPr lang="en-US" smtClean="0"/>
              <a:pPr/>
              <a:t>‹#›</a:t>
            </a:fld>
            <a:endParaRPr lang="en-US"/>
          </a:p>
        </p:txBody>
      </p:sp>
    </p:spTree>
  </p:cSld>
  <p:clrMapOvr>
    <a:masterClrMapping/>
  </p:clrMapOvr>
  <p:transition advClick="0" advTm="10000">
    <p:random/>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67122D8-6542-2740-ABD3-7292D6F04BDB}" type="datetimeFigureOut">
              <a:rPr lang="en-US" smtClean="0"/>
              <a:pPr/>
              <a:t>6/30/14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51346-3BF1-F04C-B157-50FB6FC2253E}" type="slidenum">
              <a:rPr lang="en-US" smtClean="0"/>
              <a:pPr/>
              <a:t>‹#›</a:t>
            </a:fld>
            <a:endParaRPr lang="en-US"/>
          </a:p>
        </p:txBody>
      </p:sp>
    </p:spTree>
  </p:cSld>
  <p:clrMapOvr>
    <a:masterClrMapping/>
  </p:clrMapOvr>
  <p:transition advClick="0" advTm="10000">
    <p:random/>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67122D8-6542-2740-ABD3-7292D6F04BDB}" type="datetimeFigureOut">
              <a:rPr lang="en-US" smtClean="0"/>
              <a:pPr/>
              <a:t>6/30/14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51346-3BF1-F04C-B157-50FB6FC2253E}" type="slidenum">
              <a:rPr lang="en-US" smtClean="0"/>
              <a:pPr/>
              <a:t>‹#›</a:t>
            </a:fld>
            <a:endParaRPr lang="en-US"/>
          </a:p>
        </p:txBody>
      </p:sp>
    </p:spTree>
  </p:cSld>
  <p:clrMapOvr>
    <a:masterClrMapping/>
  </p:clrMapOvr>
  <p:transition advClick="0" advTm="10000">
    <p:random/>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067122D8-6542-2740-ABD3-7292D6F04BDB}" type="datetimeFigureOut">
              <a:rPr lang="en-US" smtClean="0"/>
              <a:pPr/>
              <a:t>6/30/14</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EF151346-3BF1-F04C-B157-50FB6FC2253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advClick="0" advTm="10000">
    <p:random/>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ct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067122D8-6542-2740-ABD3-7292D6F04BDB}" type="datetimeFigureOut">
              <a:rPr lang="en-US" smtClean="0"/>
              <a:pPr/>
              <a:t>6/30/14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51346-3BF1-F04C-B157-50FB6FC2253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advClick="0" advTm="10000">
    <p:random/>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7122D8-6542-2740-ABD3-7292D6F04BDB}" type="datetimeFigureOut">
              <a:rPr lang="en-US" smtClean="0"/>
              <a:pPr/>
              <a:t>6/30/14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51346-3BF1-F04C-B157-50FB6FC2253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advClick="0" advTm="10000">
    <p:random/>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7122D8-6542-2740-ABD3-7292D6F04BDB}" type="datetimeFigureOut">
              <a:rPr lang="en-US" smtClean="0"/>
              <a:pPr/>
              <a:t>6/30/14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51346-3BF1-F04C-B157-50FB6FC2253E}" type="slidenum">
              <a:rPr lang="en-US" smtClean="0"/>
              <a:pPr/>
              <a:t>‹#›</a:t>
            </a:fld>
            <a:endParaRPr lang="en-US"/>
          </a:p>
        </p:txBody>
      </p:sp>
    </p:spTree>
  </p:cSld>
  <p:clrMapOvr>
    <a:masterClrMapping/>
  </p:clrMapOvr>
  <p:transition advClick="0" advTm="10000">
    <p:random/>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67122D8-6542-2740-ABD3-7292D6F04BDB}" type="datetimeFigureOut">
              <a:rPr lang="en-US" smtClean="0"/>
              <a:pPr/>
              <a:t>6/30/14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51346-3BF1-F04C-B157-50FB6FC2253E}" type="slidenum">
              <a:rPr lang="en-US" smtClean="0"/>
              <a:pPr/>
              <a:t>‹#›</a:t>
            </a:fld>
            <a:endParaRPr lang="en-US"/>
          </a:p>
        </p:txBody>
      </p:sp>
    </p:spTree>
  </p:cSld>
  <p:clrMapOvr>
    <a:masterClrMapping/>
  </p:clrMapOvr>
  <p:transition advClick="0" advTm="10000">
    <p:random/>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67122D8-6542-2740-ABD3-7292D6F04BDB}" type="datetimeFigureOut">
              <a:rPr lang="en-US" smtClean="0"/>
              <a:pPr/>
              <a:t>6/30/14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151346-3BF1-F04C-B157-50FB6FC2253E}" type="slidenum">
              <a:rPr lang="en-US" smtClean="0"/>
              <a:pPr/>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transition advClick="0" advTm="10000">
    <p:random/>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67122D8-6542-2740-ABD3-7292D6F04BDB}" type="datetimeFigureOut">
              <a:rPr lang="en-US" smtClean="0"/>
              <a:pPr/>
              <a:t>6/30/14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51346-3BF1-F04C-B157-50FB6FC2253E}" type="slidenum">
              <a:rPr lang="en-US" smtClean="0"/>
              <a:pPr/>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transition advClick="0" advTm="10000">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067122D8-6542-2740-ABD3-7292D6F04BDB}" type="datetimeFigureOut">
              <a:rPr lang="en-US" smtClean="0"/>
              <a:pPr/>
              <a:t>6/30/14</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EF151346-3BF1-F04C-B157-50FB6FC225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Lst>
  <p:transition advClick="0" advTm="10000">
    <p:random/>
  </p:transition>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nfotopia.info/newsletter.html" TargetMode="External"/><Relationship Id="rId4" Type="http://schemas.openxmlformats.org/officeDocument/2006/relationships/image" Target="../media/image12.jpeg"/><Relationship Id="rId5" Type="http://schemas.openxmlformats.org/officeDocument/2006/relationships/image" Target="../media/image13.png"/><Relationship Id="rId1" Type="http://schemas.openxmlformats.org/officeDocument/2006/relationships/audio" Target="file://localhost/Users/cbell520/Desktop/CitationSong.m4a" TargetMode="Externa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view-source/http/::www.calvin.edu:library:knightcite:index.php" TargetMode="External"/><Relationship Id="rId3"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itationmachine.net/" TargetMode="External"/><Relationship Id="rId3"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asybib.com/" TargetMode="External"/><Relationship Id="rId3"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hyperlink" Target="http://www.ipl.org/div/aplus/" TargetMode="External"/><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hyperlink" Target="https://owl.english.purdue.edu/owl/section/"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infotopia.info" TargetMode="External"/><Relationship Id="rId4" Type="http://schemas.openxmlformats.org/officeDocument/2006/relationships/hyperlink" Target="http://www.infotopianewsletter.blogspot.com/p/presentations.html" TargetMode="External"/><Relationship Id="rId5"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hyperlink" Target="mailto:bell@infotopia.inf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5715" y="2897350"/>
            <a:ext cx="5775096" cy="755306"/>
          </a:xfrm>
        </p:spPr>
        <p:txBody>
          <a:bodyPr/>
          <a:lstStyle/>
          <a:p>
            <a:r>
              <a:rPr lang="en-US" sz="4800" b="1" dirty="0" smtClean="0"/>
              <a:t>Citing Your Resources</a:t>
            </a:r>
            <a:endParaRPr lang="en-US" sz="4800" b="1" dirty="0"/>
          </a:p>
        </p:txBody>
      </p:sp>
      <p:sp>
        <p:nvSpPr>
          <p:cNvPr id="3" name="Subtitle 2"/>
          <p:cNvSpPr>
            <a:spLocks noGrp="1"/>
          </p:cNvSpPr>
          <p:nvPr>
            <p:ph type="subTitle" idx="1"/>
          </p:nvPr>
        </p:nvSpPr>
        <p:spPr>
          <a:xfrm>
            <a:off x="1496544" y="4190356"/>
            <a:ext cx="6477000" cy="1174088"/>
          </a:xfrm>
        </p:spPr>
        <p:txBody>
          <a:bodyPr>
            <a:normAutofit/>
          </a:bodyPr>
          <a:lstStyle/>
          <a:p>
            <a:pPr algn="ctr">
              <a:spcAft>
                <a:spcPts val="600"/>
              </a:spcAft>
            </a:pPr>
            <a:r>
              <a:rPr lang="en-US" sz="3200" dirty="0" smtClean="0"/>
              <a:t>Why and How to Cite the Resources </a:t>
            </a:r>
          </a:p>
          <a:p>
            <a:pPr algn="ctr">
              <a:spcAft>
                <a:spcPts val="600"/>
              </a:spcAft>
            </a:pPr>
            <a:r>
              <a:rPr lang="en-US" sz="3200" dirty="0" smtClean="0"/>
              <a:t>You Consult in Preparing a </a:t>
            </a:r>
          </a:p>
          <a:p>
            <a:pPr algn="ctr">
              <a:spcAft>
                <a:spcPts val="600"/>
              </a:spcAft>
            </a:pPr>
            <a:r>
              <a:rPr lang="en-US" sz="3200" dirty="0" smtClean="0"/>
              <a:t>Report, Research Paper or a Project </a:t>
            </a:r>
            <a:endParaRPr lang="en-US" sz="3200" dirty="0"/>
          </a:p>
        </p:txBody>
      </p:sp>
      <p:sp>
        <p:nvSpPr>
          <p:cNvPr id="6" name="TextBox 5"/>
          <p:cNvSpPr txBox="1"/>
          <p:nvPr/>
        </p:nvSpPr>
        <p:spPr>
          <a:xfrm>
            <a:off x="4806050" y="6256974"/>
            <a:ext cx="4116017" cy="369332"/>
          </a:xfrm>
          <a:prstGeom prst="rect">
            <a:avLst/>
          </a:prstGeom>
          <a:noFill/>
        </p:spPr>
        <p:txBody>
          <a:bodyPr wrap="square" rtlCol="0">
            <a:spAutoFit/>
          </a:bodyPr>
          <a:lstStyle/>
          <a:p>
            <a:r>
              <a:rPr lang="en-US" dirty="0" smtClean="0">
                <a:hlinkClick r:id="rId3"/>
              </a:rPr>
              <a:t>http://</a:t>
            </a:r>
            <a:r>
              <a:rPr lang="en-US" dirty="0" err="1" smtClean="0">
                <a:hlinkClick r:id="rId3"/>
              </a:rPr>
              <a:t>www.infotopia.info/newsletter.html</a:t>
            </a:r>
            <a:endParaRPr lang="en-US" dirty="0"/>
          </a:p>
        </p:txBody>
      </p:sp>
      <p:pic>
        <p:nvPicPr>
          <p:cNvPr id="8" name="Picture 7" descr="creative-108545_640.jpg"/>
          <p:cNvPicPr>
            <a:picLocks noChangeAspect="1"/>
          </p:cNvPicPr>
          <p:nvPr/>
        </p:nvPicPr>
        <p:blipFill>
          <a:blip r:embed="rId4"/>
          <a:stretch>
            <a:fillRect/>
          </a:stretch>
        </p:blipFill>
        <p:spPr>
          <a:xfrm rot="10800000" flipV="1">
            <a:off x="3239324" y="689108"/>
            <a:ext cx="3133451" cy="2080807"/>
          </a:xfrm>
          <a:prstGeom prst="rect">
            <a:avLst/>
          </a:prstGeom>
        </p:spPr>
      </p:pic>
      <p:pic>
        <p:nvPicPr>
          <p:cNvPr id="7" name="CitationSong.m4a">
            <a:hlinkClick r:id="" action="ppaction://media"/>
          </p:cNvPr>
          <p:cNvPicPr>
            <a:picLocks noRot="1" noChangeAspect="1"/>
          </p:cNvPicPr>
          <p:nvPr>
            <a:audioFile r:link="rId1"/>
          </p:nvPr>
        </p:nvPicPr>
        <p:blipFill>
          <a:blip r:embed="rId5"/>
          <a:stretch>
            <a:fillRect/>
          </a:stretch>
        </p:blipFill>
        <p:spPr>
          <a:xfrm>
            <a:off x="423333" y="5287450"/>
            <a:ext cx="153987" cy="153987"/>
          </a:xfrm>
          <a:prstGeom prst="rect">
            <a:avLst/>
          </a:prstGeom>
        </p:spPr>
      </p:pic>
      <p:sp>
        <p:nvSpPr>
          <p:cNvPr id="9" name="TextBox 8"/>
          <p:cNvSpPr txBox="1"/>
          <p:nvPr/>
        </p:nvSpPr>
        <p:spPr>
          <a:xfrm>
            <a:off x="103782" y="6256974"/>
            <a:ext cx="4087218" cy="430887"/>
          </a:xfrm>
          <a:prstGeom prst="rect">
            <a:avLst/>
          </a:prstGeom>
          <a:noFill/>
        </p:spPr>
        <p:txBody>
          <a:bodyPr wrap="square" rtlCol="0">
            <a:spAutoFit/>
          </a:bodyPr>
          <a:lstStyle/>
          <a:p>
            <a:r>
              <a:rPr lang="en-US" sz="1100" dirty="0" smtClean="0"/>
              <a:t>Photo: http://pixabay.com/en/creative-writing-editing-library-108545/Creative Commons CC0</a:t>
            </a:r>
            <a:endParaRPr lang="en-US" sz="1100" dirty="0"/>
          </a:p>
        </p:txBody>
      </p:sp>
    </p:spTree>
  </p:cSld>
  <p:clrMapOvr>
    <a:masterClrMapping/>
  </p:clrMapOvr>
  <p:transition advClick="0" advTm="12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3">
                <p:cTn id="7" fill="remove"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27289" y="357481"/>
            <a:ext cx="7313613" cy="868362"/>
          </a:xfrm>
        </p:spPr>
        <p:txBody>
          <a:bodyPr/>
          <a:lstStyle/>
          <a:p>
            <a:r>
              <a:rPr lang="en-US" dirty="0" smtClean="0"/>
              <a:t>Paraphrasing Examples </a:t>
            </a:r>
            <a:br>
              <a:rPr lang="en-US" dirty="0" smtClean="0"/>
            </a:br>
            <a:endParaRPr lang="en-US" dirty="0"/>
          </a:p>
        </p:txBody>
      </p:sp>
      <p:pic>
        <p:nvPicPr>
          <p:cNvPr id="4" name="Content Placeholder 3" descr="red-32379_640.png"/>
          <p:cNvPicPr>
            <a:picLocks noGrp="1" noChangeAspect="1"/>
          </p:cNvPicPr>
          <p:nvPr>
            <p:ph sz="half" idx="1"/>
          </p:nvPr>
        </p:nvPicPr>
        <p:blipFill>
          <a:blip r:embed="rId2"/>
          <a:srcRect l="-19286" r="-19286"/>
          <a:stretch>
            <a:fillRect/>
          </a:stretch>
        </p:blipFill>
        <p:spPr>
          <a:xfrm>
            <a:off x="-121962" y="4804409"/>
            <a:ext cx="1805553" cy="2053591"/>
          </a:xfrm>
        </p:spPr>
      </p:pic>
      <p:sp>
        <p:nvSpPr>
          <p:cNvPr id="7" name="Content Placeholder 6"/>
          <p:cNvSpPr>
            <a:spLocks noGrp="1"/>
          </p:cNvSpPr>
          <p:nvPr>
            <p:ph sz="half" idx="2"/>
          </p:nvPr>
        </p:nvSpPr>
        <p:spPr>
          <a:xfrm>
            <a:off x="658519" y="831139"/>
            <a:ext cx="8144448" cy="5631750"/>
          </a:xfrm>
        </p:spPr>
        <p:txBody>
          <a:bodyPr>
            <a:normAutofit/>
          </a:bodyPr>
          <a:lstStyle/>
          <a:p>
            <a:r>
              <a:rPr lang="en-US" b="1" dirty="0" smtClean="0"/>
              <a:t>Original</a:t>
            </a:r>
            <a:r>
              <a:rPr lang="en-US" dirty="0" smtClean="0"/>
              <a:t>--</a:t>
            </a:r>
            <a:r>
              <a:rPr lang="en-US" sz="2000" dirty="0" smtClean="0"/>
              <a:t>“Chimps are generally fruit and plant eaters, but they also consume insects, eggs, and meat, including carrion. They have a tremendously varied diet that includes hundreds of known foods.” </a:t>
            </a:r>
            <a:r>
              <a:rPr lang="en-US" dirty="0" smtClean="0"/>
              <a:t>“</a:t>
            </a:r>
            <a:r>
              <a:rPr lang="en-US" sz="1730" dirty="0" smtClean="0"/>
              <a:t>"Chimpanzee." </a:t>
            </a:r>
            <a:r>
              <a:rPr lang="en-US" sz="1730" i="1" dirty="0" smtClean="0"/>
              <a:t>National Geographic Animals</a:t>
            </a:r>
            <a:r>
              <a:rPr lang="en-US" sz="1730" dirty="0" smtClean="0"/>
              <a:t>. National Geographic, </a:t>
            </a:r>
            <a:r>
              <a:rPr lang="en-US" sz="1730" dirty="0" err="1" smtClean="0"/>
              <a:t>n.d</a:t>
            </a:r>
            <a:r>
              <a:rPr lang="en-US" sz="1730" dirty="0" smtClean="0"/>
              <a:t>. Web. 27 June 2014. &lt;</a:t>
            </a:r>
            <a:r>
              <a:rPr lang="en-US" sz="1730" dirty="0" err="1" smtClean="0"/>
              <a:t>http://animals.nationalgeographic.com/animals/mammals/chimpanzee/</a:t>
            </a:r>
            <a:r>
              <a:rPr lang="en-US" sz="1730" dirty="0" smtClean="0"/>
              <a:t>&gt;. </a:t>
            </a:r>
          </a:p>
          <a:p>
            <a:r>
              <a:rPr lang="en-US" b="1" dirty="0" smtClean="0"/>
              <a:t>Poor Example</a:t>
            </a:r>
            <a:r>
              <a:rPr lang="en-US" dirty="0" smtClean="0"/>
              <a:t>--</a:t>
            </a:r>
            <a:r>
              <a:rPr lang="en-US" sz="2000" dirty="0" smtClean="0"/>
              <a:t>Chimps are generally fruit and vegetable eaters, but they also consume bugs, eggs, and meat, including dead animals. They have a very varied diet that includes hundreds of foods.                                                                            </a:t>
            </a:r>
            <a:r>
              <a:rPr lang="en-US" sz="1730" dirty="0" smtClean="0"/>
              <a:t>(Note: This person just substituted a few words in the original and didn’t include a reference to a citation.)</a:t>
            </a:r>
          </a:p>
          <a:p>
            <a:r>
              <a:rPr lang="en-US" b="1" dirty="0" smtClean="0"/>
              <a:t>Good Example--</a:t>
            </a:r>
            <a:r>
              <a:rPr lang="en-US" sz="2000" dirty="0" smtClean="0"/>
              <a:t>Chimpanzees eat a wide variety of foods, much like humans. Although their diet is usually vegetarian, consisting of fruits and plants, it may also include proteins such as insects, eggs, or meat. (National Geographic Animals)   </a:t>
            </a:r>
            <a:r>
              <a:rPr lang="en-US" sz="1730" dirty="0" smtClean="0"/>
              <a:t>(Note: This was rewritten in the author’s own words and includes a parenthetical reference to the citation.)</a:t>
            </a:r>
            <a:endParaRPr lang="en-US" sz="1730" dirty="0"/>
          </a:p>
        </p:txBody>
      </p:sp>
      <p:sp>
        <p:nvSpPr>
          <p:cNvPr id="5" name="TextBox 4"/>
          <p:cNvSpPr txBox="1"/>
          <p:nvPr/>
        </p:nvSpPr>
        <p:spPr>
          <a:xfrm>
            <a:off x="4639733" y="6300108"/>
            <a:ext cx="4374902" cy="430887"/>
          </a:xfrm>
          <a:prstGeom prst="rect">
            <a:avLst/>
          </a:prstGeom>
          <a:noFill/>
        </p:spPr>
        <p:txBody>
          <a:bodyPr wrap="square" rtlCol="0">
            <a:spAutoFit/>
          </a:bodyPr>
          <a:lstStyle/>
          <a:p>
            <a:r>
              <a:rPr lang="en-US" sz="1100" dirty="0" smtClean="0"/>
              <a:t>Image: https://openclipart.org/detail/7657/boy-question-??-by-romanov  </a:t>
            </a:r>
          </a:p>
          <a:p>
            <a:r>
              <a:rPr lang="en-US" sz="1100" dirty="0" smtClean="0"/>
              <a:t>Public Domain</a:t>
            </a:r>
            <a:endParaRPr lang="en-US" sz="1100" dirty="0"/>
          </a:p>
        </p:txBody>
      </p:sp>
    </p:spTree>
  </p:cSld>
  <p:clrMapOvr>
    <a:masterClrMapping/>
  </p:clrMapOvr>
  <p:transition advClick="0" advTm="15000">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5121"/>
            <a:ext cx="7313613" cy="868362"/>
          </a:xfrm>
        </p:spPr>
        <p:txBody>
          <a:bodyPr/>
          <a:lstStyle/>
          <a:p>
            <a:r>
              <a:rPr lang="en-US" dirty="0" smtClean="0"/>
              <a:t>How to Use Quotations</a:t>
            </a:r>
            <a:endParaRPr lang="en-US" dirty="0"/>
          </a:p>
        </p:txBody>
      </p:sp>
      <p:sp>
        <p:nvSpPr>
          <p:cNvPr id="3" name="Content Placeholder 2"/>
          <p:cNvSpPr>
            <a:spLocks noGrp="1"/>
          </p:cNvSpPr>
          <p:nvPr>
            <p:ph idx="1"/>
          </p:nvPr>
        </p:nvSpPr>
        <p:spPr>
          <a:xfrm>
            <a:off x="914400" y="1173483"/>
            <a:ext cx="7313613" cy="4056062"/>
          </a:xfrm>
        </p:spPr>
        <p:txBody>
          <a:bodyPr>
            <a:normAutofit/>
          </a:bodyPr>
          <a:lstStyle/>
          <a:p>
            <a:r>
              <a:rPr lang="en-US" dirty="0" smtClean="0"/>
              <a:t>If you find an important quotation that you want to include in your paper, be sure to use quotation marks and cite the author and page number of the resource in parentheses next to the quotation.</a:t>
            </a:r>
          </a:p>
          <a:p>
            <a:r>
              <a:rPr lang="en-US" dirty="0" smtClean="0"/>
              <a:t>Be sure to include the complete citation on the Works Cited page also.</a:t>
            </a:r>
          </a:p>
          <a:p>
            <a:endParaRPr lang="en-US" dirty="0" smtClean="0"/>
          </a:p>
          <a:p>
            <a:pPr>
              <a:buNone/>
            </a:pPr>
            <a:endParaRPr lang="en-US" dirty="0"/>
          </a:p>
        </p:txBody>
      </p:sp>
      <p:sp>
        <p:nvSpPr>
          <p:cNvPr id="6" name="TextBox 5"/>
          <p:cNvSpPr txBox="1"/>
          <p:nvPr/>
        </p:nvSpPr>
        <p:spPr>
          <a:xfrm>
            <a:off x="330200" y="6214533"/>
            <a:ext cx="4495800" cy="430887"/>
          </a:xfrm>
          <a:prstGeom prst="rect">
            <a:avLst/>
          </a:prstGeom>
          <a:noFill/>
        </p:spPr>
        <p:txBody>
          <a:bodyPr wrap="square" rtlCol="0">
            <a:spAutoFit/>
          </a:bodyPr>
          <a:lstStyle/>
          <a:p>
            <a:r>
              <a:rPr lang="en-US" sz="1100" dirty="0" smtClean="0"/>
              <a:t>Image: https://openclipart.org/detail/191354/good-grade--by-scout-191354  </a:t>
            </a:r>
          </a:p>
          <a:p>
            <a:r>
              <a:rPr lang="en-US" sz="1100" dirty="0" smtClean="0"/>
              <a:t>Public Domain CC0</a:t>
            </a:r>
            <a:endParaRPr lang="en-US" sz="1100" dirty="0"/>
          </a:p>
        </p:txBody>
      </p:sp>
      <p:pic>
        <p:nvPicPr>
          <p:cNvPr id="7" name="Picture 6" descr="Good_Grade.png"/>
          <p:cNvPicPr>
            <a:picLocks noChangeAspect="1"/>
          </p:cNvPicPr>
          <p:nvPr/>
        </p:nvPicPr>
        <p:blipFill>
          <a:blip r:embed="rId2">
            <a:duotone>
              <a:prstClr val="black"/>
              <a:schemeClr val="accent1">
                <a:tint val="45000"/>
                <a:satMod val="400000"/>
              </a:schemeClr>
            </a:duotone>
          </a:blip>
          <a:stretch>
            <a:fillRect/>
          </a:stretch>
        </p:blipFill>
        <p:spPr>
          <a:xfrm>
            <a:off x="3784599" y="3341022"/>
            <a:ext cx="2362200" cy="2674189"/>
          </a:xfrm>
          <a:prstGeom prst="rect">
            <a:avLst/>
          </a:prstGeom>
        </p:spPr>
      </p:pic>
    </p:spTree>
  </p:cSld>
  <p:clrMapOvr>
    <a:masterClrMapping/>
  </p:clrMapOvr>
  <p:transition advClick="0" advTm="10000">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56224" y="503238"/>
            <a:ext cx="7542010" cy="868362"/>
          </a:xfrm>
        </p:spPr>
        <p:txBody>
          <a:bodyPr/>
          <a:lstStyle/>
          <a:p>
            <a:r>
              <a:rPr lang="en-US" dirty="0" smtClean="0"/>
              <a:t>How to Use Quotations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Here is an example of a quotation from an article on a web site that needs to be cited with a parenthetical reference: </a:t>
            </a:r>
          </a:p>
          <a:p>
            <a:r>
              <a:rPr lang="en-US" dirty="0" smtClean="0"/>
              <a:t>“Climate scientists are concerned that the increase in carbon dioxide is causing global warming, and this may cause a rise in sea level, changing precipitation patters, droughts, heat waves, and more.” (Kennedy)</a:t>
            </a:r>
          </a:p>
          <a:p>
            <a:r>
              <a:rPr lang="en-US" dirty="0" smtClean="0"/>
              <a:t>Here is the citation for the Works Cited page:</a:t>
            </a:r>
          </a:p>
          <a:p>
            <a:r>
              <a:rPr lang="en-US" dirty="0" smtClean="0"/>
              <a:t>Kennedy, Caitlyn. "Climate Change: Atmospheric Carbon Dioxide." </a:t>
            </a:r>
            <a:r>
              <a:rPr lang="en-US" i="1" dirty="0" smtClean="0"/>
              <a:t>http://</a:t>
            </a:r>
            <a:r>
              <a:rPr lang="en-US" i="1" dirty="0" err="1" smtClean="0"/>
              <a:t>www.climate.gov</a:t>
            </a:r>
            <a:r>
              <a:rPr lang="en-US" dirty="0" smtClean="0"/>
              <a:t>, 30 Aug. 2009. Web. 26 June 2014. &lt;</a:t>
            </a:r>
            <a:r>
              <a:rPr lang="en-US" dirty="0" err="1" smtClean="0"/>
              <a:t>http://www.climate.gov/news-features/understanding-climate/climate-change-atmospheric-carbon-dioxide</a:t>
            </a:r>
            <a:r>
              <a:rPr lang="en-US" dirty="0" smtClean="0"/>
              <a:t>&gt;. </a:t>
            </a:r>
          </a:p>
          <a:p>
            <a:endParaRPr lang="en-US" dirty="0" smtClean="0"/>
          </a:p>
          <a:p>
            <a:pPr>
              <a:buNone/>
            </a:pPr>
            <a:endParaRPr lang="en-US" dirty="0"/>
          </a:p>
        </p:txBody>
      </p:sp>
      <p:pic>
        <p:nvPicPr>
          <p:cNvPr id="5" name="Picture 4" descr="happy-47083_640.png"/>
          <p:cNvPicPr>
            <a:picLocks noChangeAspect="1"/>
          </p:cNvPicPr>
          <p:nvPr/>
        </p:nvPicPr>
        <p:blipFill>
          <a:blip r:embed="rId2"/>
          <a:stretch>
            <a:fillRect/>
          </a:stretch>
        </p:blipFill>
        <p:spPr>
          <a:xfrm>
            <a:off x="7128986" y="320998"/>
            <a:ext cx="2015014" cy="1712762"/>
          </a:xfrm>
          <a:prstGeom prst="rect">
            <a:avLst/>
          </a:prstGeom>
        </p:spPr>
      </p:pic>
      <p:sp>
        <p:nvSpPr>
          <p:cNvPr id="6" name="TextBox 5"/>
          <p:cNvSpPr txBox="1"/>
          <p:nvPr/>
        </p:nvSpPr>
        <p:spPr>
          <a:xfrm>
            <a:off x="254000" y="6265333"/>
            <a:ext cx="4876800" cy="430887"/>
          </a:xfrm>
          <a:prstGeom prst="rect">
            <a:avLst/>
          </a:prstGeom>
          <a:noFill/>
        </p:spPr>
        <p:txBody>
          <a:bodyPr wrap="square" rtlCol="0">
            <a:spAutoFit/>
          </a:bodyPr>
          <a:lstStyle/>
          <a:p>
            <a:r>
              <a:rPr lang="en-US" sz="1100" dirty="0" smtClean="0">
                <a:solidFill>
                  <a:srgbClr val="000000"/>
                </a:solidFill>
              </a:rPr>
              <a:t>Image: http://pixabay.com/en/happy-sun-rays-shine-smile-smiley-47083/ </a:t>
            </a:r>
          </a:p>
          <a:p>
            <a:r>
              <a:rPr lang="en-US" sz="1100" dirty="0" smtClean="0">
                <a:solidFill>
                  <a:srgbClr val="000000"/>
                </a:solidFill>
              </a:rPr>
              <a:t>Public Domain CC0</a:t>
            </a:r>
            <a:endParaRPr lang="en-US" sz="1100" dirty="0">
              <a:solidFill>
                <a:srgbClr val="000000"/>
              </a:solidFill>
            </a:endParaRPr>
          </a:p>
        </p:txBody>
      </p:sp>
    </p:spTree>
  </p:cSld>
  <p:clrMapOvr>
    <a:masterClrMapping/>
  </p:clrMapOvr>
  <p:transition advClick="0" advTm="15000">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3" name="Content Placeholder 2"/>
          <p:cNvSpPr>
            <a:spLocks noGrp="1"/>
          </p:cNvSpPr>
          <p:nvPr>
            <p:ph idx="1"/>
          </p:nvPr>
        </p:nvSpPr>
        <p:spPr/>
        <p:txBody>
          <a:bodyPr/>
          <a:lstStyle/>
          <a:p>
            <a:r>
              <a:rPr lang="en-US" dirty="0" smtClean="0"/>
              <a:t>Be sure to keep list of all the resources that you use as you take notes. For quotations or important ideas or data, record the page numbers too.</a:t>
            </a:r>
          </a:p>
          <a:p>
            <a:r>
              <a:rPr lang="en-US" dirty="0" smtClean="0"/>
              <a:t>Once you write your paper, be sure to give credit for the information, quotations, and ideas on the Works Cited page.</a:t>
            </a:r>
          </a:p>
        </p:txBody>
      </p:sp>
      <p:pic>
        <p:nvPicPr>
          <p:cNvPr id="5" name="Picture 4" descr="geometry-155757_640.png"/>
          <p:cNvPicPr>
            <a:picLocks noChangeAspect="1"/>
          </p:cNvPicPr>
          <p:nvPr/>
        </p:nvPicPr>
        <p:blipFill>
          <a:blip r:embed="rId2"/>
          <a:stretch>
            <a:fillRect/>
          </a:stretch>
        </p:blipFill>
        <p:spPr>
          <a:xfrm>
            <a:off x="3513447" y="3973610"/>
            <a:ext cx="2189508" cy="2395359"/>
          </a:xfrm>
          <a:prstGeom prst="rect">
            <a:avLst/>
          </a:prstGeom>
        </p:spPr>
      </p:pic>
      <p:sp>
        <p:nvSpPr>
          <p:cNvPr id="6" name="TextBox 5"/>
          <p:cNvSpPr txBox="1"/>
          <p:nvPr/>
        </p:nvSpPr>
        <p:spPr>
          <a:xfrm>
            <a:off x="254000" y="6248400"/>
            <a:ext cx="3852333" cy="430887"/>
          </a:xfrm>
          <a:prstGeom prst="rect">
            <a:avLst/>
          </a:prstGeom>
          <a:noFill/>
        </p:spPr>
        <p:txBody>
          <a:bodyPr wrap="square" rtlCol="0">
            <a:spAutoFit/>
          </a:bodyPr>
          <a:lstStyle/>
          <a:p>
            <a:r>
              <a:rPr lang="en-US" sz="1100" dirty="0" smtClean="0"/>
              <a:t>Image: http://pixabay.com/en/geometry-mathematics-155757/  Creative Commons CC0</a:t>
            </a:r>
            <a:endParaRPr lang="en-US" sz="1100" dirty="0"/>
          </a:p>
        </p:txBody>
      </p:sp>
    </p:spTree>
  </p:cSld>
  <p:clrMapOvr>
    <a:masterClrMapping/>
  </p:clrMapOvr>
  <p:transition advClick="0" advTm="10000">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p:txBody>
          <a:bodyPr/>
          <a:lstStyle/>
          <a:p>
            <a:r>
              <a:rPr lang="en-US" dirty="0" smtClean="0"/>
              <a:t>At the end of the paper, include a correctly formatted list of all resources consulted to write the paper.</a:t>
            </a:r>
          </a:p>
          <a:p>
            <a:r>
              <a:rPr lang="en-US" dirty="0" smtClean="0"/>
              <a:t>Be sure to include all online resources, books, magazines, newspapers, videos, etc. that you reviewed. </a:t>
            </a:r>
            <a:endParaRPr lang="en-US" dirty="0"/>
          </a:p>
        </p:txBody>
      </p:sp>
      <p:pic>
        <p:nvPicPr>
          <p:cNvPr id="7" name="Picture 6" descr="Urval_av_de_bocker_som_har_vunnit_Nordiska_radets_litteraturpris_under_de_50_ar_som_priset_funnits_(3).jpg"/>
          <p:cNvPicPr>
            <a:picLocks noChangeAspect="1"/>
          </p:cNvPicPr>
          <p:nvPr/>
        </p:nvPicPr>
        <p:blipFill>
          <a:blip r:embed="rId2"/>
          <a:stretch>
            <a:fillRect/>
          </a:stretch>
        </p:blipFill>
        <p:spPr>
          <a:xfrm>
            <a:off x="2843450" y="3783837"/>
            <a:ext cx="3553067" cy="2364259"/>
          </a:xfrm>
          <a:prstGeom prst="rect">
            <a:avLst/>
          </a:prstGeom>
        </p:spPr>
      </p:pic>
      <p:sp>
        <p:nvSpPr>
          <p:cNvPr id="5" name="TextBox 4"/>
          <p:cNvSpPr txBox="1"/>
          <p:nvPr/>
        </p:nvSpPr>
        <p:spPr>
          <a:xfrm>
            <a:off x="0" y="6376696"/>
            <a:ext cx="9541933" cy="369332"/>
          </a:xfrm>
          <a:prstGeom prst="rect">
            <a:avLst/>
          </a:prstGeom>
          <a:noFill/>
        </p:spPr>
        <p:txBody>
          <a:bodyPr wrap="square" rtlCol="0">
            <a:spAutoFit/>
          </a:bodyPr>
          <a:lstStyle/>
          <a:p>
            <a:r>
              <a:rPr lang="en-US" sz="900" dirty="0" smtClean="0"/>
              <a:t>Photo: http://en.wikipedia.org/wiki/Book#mediaviewer/File:Urval_av_de_bocker_som_har_vunnit_Nordiska_radets_litteraturpris_under_de_50_ar_som_priset_funnits_%283%29.jpg</a:t>
            </a:r>
            <a:endParaRPr lang="en-US" sz="900" b="1" dirty="0" smtClean="0"/>
          </a:p>
          <a:p>
            <a:r>
              <a:rPr lang="en-US" sz="900" dirty="0" smtClean="0"/>
              <a:t>CC-BY-2.5-dk</a:t>
            </a:r>
            <a:endParaRPr lang="en-US" sz="900" dirty="0"/>
          </a:p>
        </p:txBody>
      </p:sp>
    </p:spTree>
  </p:cSld>
  <p:clrMapOvr>
    <a:masterClrMapping/>
  </p:clrMapOvr>
  <p:transition advClick="0" advTm="10000">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Style?</a:t>
            </a:r>
            <a:endParaRPr lang="en-US" dirty="0"/>
          </a:p>
        </p:txBody>
      </p:sp>
      <p:sp>
        <p:nvSpPr>
          <p:cNvPr id="3" name="Content Placeholder 2"/>
          <p:cNvSpPr>
            <a:spLocks noGrp="1"/>
          </p:cNvSpPr>
          <p:nvPr>
            <p:ph idx="1"/>
          </p:nvPr>
        </p:nvSpPr>
        <p:spPr>
          <a:xfrm>
            <a:off x="4403965" y="2078119"/>
            <a:ext cx="4153933" cy="2907645"/>
          </a:xfrm>
        </p:spPr>
        <p:txBody>
          <a:bodyPr/>
          <a:lstStyle/>
          <a:p>
            <a:r>
              <a:rPr lang="en-US" dirty="0" smtClean="0"/>
              <a:t>Find out if your school or teacher requires a certain Citation Style…</a:t>
            </a:r>
          </a:p>
          <a:p>
            <a:pPr lvl="1"/>
            <a:r>
              <a:rPr lang="en-US" dirty="0" smtClean="0"/>
              <a:t>MLA</a:t>
            </a:r>
          </a:p>
          <a:p>
            <a:pPr lvl="1"/>
            <a:r>
              <a:rPr lang="en-US" dirty="0" smtClean="0"/>
              <a:t>APA</a:t>
            </a:r>
          </a:p>
          <a:p>
            <a:pPr lvl="1"/>
            <a:r>
              <a:rPr lang="en-US" dirty="0" smtClean="0"/>
              <a:t>Chicago</a:t>
            </a:r>
            <a:endParaRPr lang="en-US" dirty="0"/>
          </a:p>
        </p:txBody>
      </p:sp>
      <p:pic>
        <p:nvPicPr>
          <p:cNvPr id="4" name="Picture 3"/>
          <p:cNvPicPr>
            <a:picLocks noChangeAspect="1"/>
          </p:cNvPicPr>
          <p:nvPr/>
        </p:nvPicPr>
        <p:blipFill>
          <a:blip r:embed="rId2"/>
          <a:stretch>
            <a:fillRect/>
          </a:stretch>
        </p:blipFill>
        <p:spPr>
          <a:xfrm>
            <a:off x="914400" y="1921500"/>
            <a:ext cx="2961360" cy="3064264"/>
          </a:xfrm>
          <a:prstGeom prst="rect">
            <a:avLst/>
          </a:prstGeom>
          <a:effectLst>
            <a:glow rad="101600">
              <a:schemeClr val="bg2">
                <a:alpha val="75000"/>
              </a:schemeClr>
            </a:glow>
            <a:softEdge rad="317500"/>
          </a:effectLst>
        </p:spPr>
      </p:pic>
      <p:sp>
        <p:nvSpPr>
          <p:cNvPr id="5" name="TextBox 4"/>
          <p:cNvSpPr txBox="1"/>
          <p:nvPr/>
        </p:nvSpPr>
        <p:spPr>
          <a:xfrm>
            <a:off x="237066" y="6324600"/>
            <a:ext cx="5308600" cy="261610"/>
          </a:xfrm>
          <a:prstGeom prst="rect">
            <a:avLst/>
          </a:prstGeom>
          <a:noFill/>
        </p:spPr>
        <p:txBody>
          <a:bodyPr wrap="square" rtlCol="0">
            <a:spAutoFit/>
          </a:bodyPr>
          <a:lstStyle/>
          <a:p>
            <a:r>
              <a:rPr lang="en-US" sz="1100" dirty="0" smtClean="0"/>
              <a:t>Photo: http://hunterxcolleen.deviantart.com/art/Thea-giggling-in-her-wetsuit-449920925</a:t>
            </a:r>
            <a:endParaRPr lang="en-US" sz="1100" dirty="0"/>
          </a:p>
        </p:txBody>
      </p:sp>
    </p:spTree>
  </p:cSld>
  <p:clrMapOvr>
    <a:masterClrMapping/>
  </p:clrMapOvr>
  <p:transition advClick="0" advTm="10000">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a:xfrm>
            <a:off x="914400" y="1371600"/>
            <a:ext cx="7313613" cy="4056062"/>
          </a:xfrm>
        </p:spPr>
        <p:txBody>
          <a:bodyPr/>
          <a:lstStyle/>
          <a:p>
            <a:r>
              <a:rPr lang="en-US" dirty="0" smtClean="0"/>
              <a:t>Determine if your resource is a…..</a:t>
            </a:r>
          </a:p>
          <a:p>
            <a:pPr lvl="1"/>
            <a:r>
              <a:rPr lang="en-US" dirty="0" smtClean="0"/>
              <a:t>Book (basic, dictionary, encyclopedia, etc.)</a:t>
            </a:r>
          </a:p>
          <a:p>
            <a:pPr lvl="1"/>
            <a:r>
              <a:rPr lang="en-US" dirty="0" smtClean="0"/>
              <a:t>Periodical (magazine, journal, or newspaper)</a:t>
            </a:r>
          </a:p>
          <a:p>
            <a:pPr lvl="1"/>
            <a:r>
              <a:rPr lang="en-US" dirty="0" smtClean="0"/>
              <a:t>Multimedia (cartoon, art, advertisement, map, sound recording, video, etc.)</a:t>
            </a:r>
          </a:p>
          <a:p>
            <a:pPr lvl="1"/>
            <a:r>
              <a:rPr lang="en-US" dirty="0" smtClean="0"/>
              <a:t>Communication (speech, personal interview, radio or TV program, etc.)</a:t>
            </a:r>
          </a:p>
          <a:p>
            <a:pPr lvl="1"/>
            <a:r>
              <a:rPr lang="en-US" dirty="0" smtClean="0"/>
              <a:t>Online article or web site	</a:t>
            </a:r>
          </a:p>
          <a:p>
            <a:pPr lvl="1"/>
            <a:endParaRPr lang="en-US" dirty="0"/>
          </a:p>
        </p:txBody>
      </p:sp>
      <p:pic>
        <p:nvPicPr>
          <p:cNvPr id="4" name="Picture 3"/>
          <p:cNvPicPr>
            <a:picLocks noChangeAspect="1"/>
          </p:cNvPicPr>
          <p:nvPr/>
        </p:nvPicPr>
        <p:blipFill>
          <a:blip r:embed="rId2"/>
          <a:stretch>
            <a:fillRect/>
          </a:stretch>
        </p:blipFill>
        <p:spPr>
          <a:xfrm>
            <a:off x="3217333" y="4458792"/>
            <a:ext cx="2925988" cy="1937740"/>
          </a:xfrm>
          <a:prstGeom prst="rect">
            <a:avLst/>
          </a:prstGeom>
        </p:spPr>
      </p:pic>
      <p:sp>
        <p:nvSpPr>
          <p:cNvPr id="5" name="TextBox 4"/>
          <p:cNvSpPr txBox="1"/>
          <p:nvPr/>
        </p:nvSpPr>
        <p:spPr>
          <a:xfrm>
            <a:off x="135467" y="6396532"/>
            <a:ext cx="4301066" cy="430887"/>
          </a:xfrm>
          <a:prstGeom prst="rect">
            <a:avLst/>
          </a:prstGeom>
          <a:noFill/>
        </p:spPr>
        <p:txBody>
          <a:bodyPr wrap="square" rtlCol="0">
            <a:spAutoFit/>
          </a:bodyPr>
          <a:lstStyle/>
          <a:p>
            <a:r>
              <a:rPr lang="en-US" sz="1100" dirty="0" smtClean="0"/>
              <a:t>Photo: http://www.epa.gov/win/winnews/images05/0510keyboard.gif  </a:t>
            </a:r>
          </a:p>
          <a:p>
            <a:r>
              <a:rPr lang="en-US" sz="1100" dirty="0" smtClean="0"/>
              <a:t>Public Domain</a:t>
            </a:r>
            <a:endParaRPr lang="en-US" sz="1100" dirty="0"/>
          </a:p>
        </p:txBody>
      </p:sp>
    </p:spTree>
  </p:cSld>
  <p:clrMapOvr>
    <a:masterClrMapping/>
  </p:clrMapOvr>
  <p:transition advClick="0" advTm="12000">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Citation Creators</a:t>
            </a:r>
            <a:endParaRPr lang="en-US" dirty="0"/>
          </a:p>
        </p:txBody>
      </p:sp>
      <p:sp>
        <p:nvSpPr>
          <p:cNvPr id="3" name="Content Placeholder 2"/>
          <p:cNvSpPr>
            <a:spLocks noGrp="1"/>
          </p:cNvSpPr>
          <p:nvPr>
            <p:ph idx="1"/>
          </p:nvPr>
        </p:nvSpPr>
        <p:spPr/>
        <p:txBody>
          <a:bodyPr/>
          <a:lstStyle/>
          <a:p>
            <a:r>
              <a:rPr lang="en-US" dirty="0" smtClean="0"/>
              <a:t>The easiest way to create a Works Cited page is to use a </a:t>
            </a:r>
            <a:r>
              <a:rPr lang="en-US" u="sng" dirty="0" smtClean="0"/>
              <a:t>reliable</a:t>
            </a:r>
            <a:r>
              <a:rPr lang="en-US" dirty="0" smtClean="0"/>
              <a:t> online citation creator.</a:t>
            </a:r>
          </a:p>
          <a:p>
            <a:r>
              <a:rPr lang="en-US" dirty="0" smtClean="0"/>
              <a:t>You can enter all the information required, produce the citation, and copy it into your Works Cited page.</a:t>
            </a:r>
          </a:p>
          <a:p>
            <a:endParaRPr lang="en-US" dirty="0"/>
          </a:p>
        </p:txBody>
      </p:sp>
      <p:pic>
        <p:nvPicPr>
          <p:cNvPr id="5" name="Picture 4" descr="kablam_Happy_Heart.png"/>
          <p:cNvPicPr>
            <a:picLocks noChangeAspect="1"/>
          </p:cNvPicPr>
          <p:nvPr/>
        </p:nvPicPr>
        <p:blipFill>
          <a:blip r:embed="rId2"/>
          <a:stretch>
            <a:fillRect/>
          </a:stretch>
        </p:blipFill>
        <p:spPr>
          <a:xfrm>
            <a:off x="3095190" y="3484462"/>
            <a:ext cx="3043677" cy="3043677"/>
          </a:xfrm>
          <a:prstGeom prst="rect">
            <a:avLst/>
          </a:prstGeom>
        </p:spPr>
      </p:pic>
      <p:sp>
        <p:nvSpPr>
          <p:cNvPr id="6" name="TextBox 5"/>
          <p:cNvSpPr txBox="1"/>
          <p:nvPr/>
        </p:nvSpPr>
        <p:spPr>
          <a:xfrm>
            <a:off x="338667" y="6248400"/>
            <a:ext cx="5164666" cy="261610"/>
          </a:xfrm>
          <a:prstGeom prst="rect">
            <a:avLst/>
          </a:prstGeom>
          <a:noFill/>
        </p:spPr>
        <p:txBody>
          <a:bodyPr wrap="square" rtlCol="0">
            <a:spAutoFit/>
          </a:bodyPr>
          <a:lstStyle/>
          <a:p>
            <a:r>
              <a:rPr lang="en-US" sz="1100" dirty="0" smtClean="0"/>
              <a:t>Photo: http://</a:t>
            </a:r>
            <a:r>
              <a:rPr lang="en-US" sz="1100" dirty="0" err="1" smtClean="0"/>
              <a:t>www.clipartbest.com</a:t>
            </a:r>
            <a:r>
              <a:rPr lang="en-US" sz="1100" dirty="0" smtClean="0"/>
              <a:t>/smiley-with-heart </a:t>
            </a:r>
            <a:endParaRPr lang="en-US" sz="1100" dirty="0"/>
          </a:p>
        </p:txBody>
      </p:sp>
    </p:spTree>
  </p:cSld>
  <p:clrMapOvr>
    <a:masterClrMapping/>
  </p:clrMapOvr>
  <p:transition advClick="0" advTm="10000">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Citation Creators</a:t>
            </a:r>
            <a:endParaRPr lang="en-US" dirty="0"/>
          </a:p>
        </p:txBody>
      </p:sp>
      <p:sp>
        <p:nvSpPr>
          <p:cNvPr id="3" name="Content Placeholder 2"/>
          <p:cNvSpPr>
            <a:spLocks noGrp="1"/>
          </p:cNvSpPr>
          <p:nvPr>
            <p:ph idx="1"/>
          </p:nvPr>
        </p:nvSpPr>
        <p:spPr/>
        <p:txBody>
          <a:bodyPr/>
          <a:lstStyle/>
          <a:p>
            <a:r>
              <a:rPr lang="en-US" b="1" i="1" dirty="0" err="1" smtClean="0"/>
              <a:t>KnightCite</a:t>
            </a:r>
            <a:r>
              <a:rPr lang="en-US" dirty="0" smtClean="0"/>
              <a:t> from the </a:t>
            </a:r>
            <a:r>
              <a:rPr lang="en-US" dirty="0" err="1" smtClean="0"/>
              <a:t>Hekman</a:t>
            </a:r>
            <a:r>
              <a:rPr lang="en-US" dirty="0" smtClean="0"/>
              <a:t> Library at Calvin College in Grand Rapids, MI</a:t>
            </a:r>
          </a:p>
          <a:p>
            <a:r>
              <a:rPr lang="en-US" dirty="0" smtClean="0">
                <a:hlinkClick r:id="rId2"/>
              </a:rPr>
              <a:t>http://www.calvin.edu/library/knightcite/index.php</a:t>
            </a:r>
            <a:endParaRPr lang="en-US" dirty="0" smtClean="0"/>
          </a:p>
          <a:p>
            <a:r>
              <a:rPr lang="en-US" dirty="0" smtClean="0"/>
              <a:t>Free </a:t>
            </a:r>
            <a:r>
              <a:rPr lang="en-US" u="sng" dirty="0" smtClean="0"/>
              <a:t>and</a:t>
            </a:r>
            <a:r>
              <a:rPr lang="en-US" dirty="0" smtClean="0"/>
              <a:t> available for MLA, APA, and Chicago Styles</a:t>
            </a:r>
          </a:p>
          <a:p>
            <a:r>
              <a:rPr lang="en-US" dirty="0" smtClean="0"/>
              <a:t>You can register for free and save your citations, or you can create your citations and copy and paste into your own documents as you go….  </a:t>
            </a:r>
          </a:p>
          <a:p>
            <a:endParaRPr lang="en-US" dirty="0"/>
          </a:p>
        </p:txBody>
      </p:sp>
      <p:pic>
        <p:nvPicPr>
          <p:cNvPr id="5" name="Picture 4" descr="happy.png"/>
          <p:cNvPicPr>
            <a:picLocks noChangeAspect="1"/>
          </p:cNvPicPr>
          <p:nvPr/>
        </p:nvPicPr>
        <p:blipFill>
          <a:blip r:embed="rId3"/>
          <a:stretch>
            <a:fillRect/>
          </a:stretch>
        </p:blipFill>
        <p:spPr>
          <a:xfrm>
            <a:off x="5042173" y="4795628"/>
            <a:ext cx="2509845" cy="1991144"/>
          </a:xfrm>
          <a:prstGeom prst="rect">
            <a:avLst/>
          </a:prstGeom>
        </p:spPr>
      </p:pic>
      <p:sp>
        <p:nvSpPr>
          <p:cNvPr id="6" name="TextBox 5"/>
          <p:cNvSpPr txBox="1"/>
          <p:nvPr/>
        </p:nvSpPr>
        <p:spPr>
          <a:xfrm>
            <a:off x="143932" y="6355885"/>
            <a:ext cx="5444067" cy="430887"/>
          </a:xfrm>
          <a:prstGeom prst="rect">
            <a:avLst/>
          </a:prstGeom>
          <a:noFill/>
        </p:spPr>
        <p:txBody>
          <a:bodyPr wrap="square" rtlCol="0">
            <a:spAutoFit/>
          </a:bodyPr>
          <a:lstStyle/>
          <a:p>
            <a:r>
              <a:rPr lang="en-US" sz="1100" dirty="0" smtClean="0"/>
              <a:t>Image: https://openclipart.org/detail/67117/mr-happy-by-shokunin </a:t>
            </a:r>
          </a:p>
          <a:p>
            <a:r>
              <a:rPr lang="en-US" sz="1100" dirty="0" smtClean="0"/>
              <a:t>Public Domain CC0</a:t>
            </a:r>
            <a:endParaRPr lang="en-US" sz="1100" dirty="0"/>
          </a:p>
        </p:txBody>
      </p:sp>
    </p:spTree>
  </p:cSld>
  <p:clrMapOvr>
    <a:masterClrMapping/>
  </p:clrMapOvr>
  <p:transition advClick="0" advTm="10000">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Citation Creators</a:t>
            </a:r>
            <a:endParaRPr lang="en-US" dirty="0"/>
          </a:p>
        </p:txBody>
      </p:sp>
      <p:sp>
        <p:nvSpPr>
          <p:cNvPr id="3" name="Content Placeholder 2"/>
          <p:cNvSpPr>
            <a:spLocks noGrp="1"/>
          </p:cNvSpPr>
          <p:nvPr>
            <p:ph idx="1"/>
          </p:nvPr>
        </p:nvSpPr>
        <p:spPr>
          <a:xfrm>
            <a:off x="914400" y="1735138"/>
            <a:ext cx="7313613" cy="3204519"/>
          </a:xfrm>
        </p:spPr>
        <p:txBody>
          <a:bodyPr/>
          <a:lstStyle/>
          <a:p>
            <a:r>
              <a:rPr lang="en-US" dirty="0" smtClean="0"/>
              <a:t>Son of Citation Machine</a:t>
            </a:r>
          </a:p>
          <a:p>
            <a:r>
              <a:rPr lang="en-US" dirty="0" smtClean="0">
                <a:hlinkClick r:id="rId2"/>
              </a:rPr>
              <a:t>http://www.citationmachine.net/</a:t>
            </a:r>
            <a:endParaRPr lang="en-US" dirty="0" smtClean="0"/>
          </a:p>
          <a:p>
            <a:r>
              <a:rPr lang="en-US" dirty="0" smtClean="0"/>
              <a:t>Free and available for APA, MLA, Chicago or </a:t>
            </a:r>
            <a:r>
              <a:rPr lang="en-US" dirty="0" err="1" smtClean="0"/>
              <a:t>Turabian</a:t>
            </a:r>
            <a:endParaRPr lang="en-US" dirty="0" smtClean="0"/>
          </a:p>
          <a:p>
            <a:r>
              <a:rPr lang="en-US" dirty="0" smtClean="0"/>
              <a:t>You create your citations and copy and paste into your own documents as you go….  </a:t>
            </a:r>
          </a:p>
          <a:p>
            <a:endParaRPr lang="en-US" dirty="0"/>
          </a:p>
        </p:txBody>
      </p:sp>
      <p:sp>
        <p:nvSpPr>
          <p:cNvPr id="6" name="TextBox 5"/>
          <p:cNvSpPr txBox="1"/>
          <p:nvPr/>
        </p:nvSpPr>
        <p:spPr>
          <a:xfrm>
            <a:off x="220132" y="6290733"/>
            <a:ext cx="6307667" cy="430887"/>
          </a:xfrm>
          <a:prstGeom prst="rect">
            <a:avLst/>
          </a:prstGeom>
          <a:noFill/>
        </p:spPr>
        <p:txBody>
          <a:bodyPr wrap="square" rtlCol="0">
            <a:spAutoFit/>
          </a:bodyPr>
          <a:lstStyle/>
          <a:p>
            <a:r>
              <a:rPr lang="en-US" sz="1100" dirty="0" smtClean="0"/>
              <a:t>Image: https://openclipart.org/detail/25187/architetto----blocco-notes-by-anonymous-25187 </a:t>
            </a:r>
          </a:p>
          <a:p>
            <a:r>
              <a:rPr lang="en-US" sz="1100" dirty="0" smtClean="0"/>
              <a:t>Public Domain CC0</a:t>
            </a:r>
            <a:endParaRPr lang="en-US" sz="1100" dirty="0"/>
          </a:p>
        </p:txBody>
      </p:sp>
      <p:pic>
        <p:nvPicPr>
          <p:cNvPr id="8" name="Picture 7" descr="Anonymous_Architetto_--_Blocco_notes.png"/>
          <p:cNvPicPr>
            <a:picLocks noChangeAspect="1"/>
          </p:cNvPicPr>
          <p:nvPr/>
        </p:nvPicPr>
        <p:blipFill>
          <a:blip r:embed="rId3"/>
          <a:stretch>
            <a:fillRect/>
          </a:stretch>
        </p:blipFill>
        <p:spPr>
          <a:xfrm>
            <a:off x="5304769" y="4241800"/>
            <a:ext cx="2106872" cy="2048933"/>
          </a:xfrm>
          <a:prstGeom prst="rect">
            <a:avLst/>
          </a:prstGeom>
        </p:spPr>
      </p:pic>
    </p:spTree>
  </p:cSld>
  <p:clrMapOvr>
    <a:masterClrMapping/>
  </p:clrMapOvr>
  <p:transition advClick="0" advTm="10000">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I Have to Cite Resources?</a:t>
            </a:r>
            <a:endParaRPr lang="en-US" dirty="0"/>
          </a:p>
        </p:txBody>
      </p:sp>
      <p:sp>
        <p:nvSpPr>
          <p:cNvPr id="3" name="Content Placeholder 2"/>
          <p:cNvSpPr>
            <a:spLocks noGrp="1"/>
          </p:cNvSpPr>
          <p:nvPr>
            <p:ph idx="1"/>
          </p:nvPr>
        </p:nvSpPr>
        <p:spPr>
          <a:xfrm>
            <a:off x="914401" y="1735138"/>
            <a:ext cx="5679964" cy="4318629"/>
          </a:xfrm>
        </p:spPr>
        <p:txBody>
          <a:bodyPr/>
          <a:lstStyle/>
          <a:p>
            <a:r>
              <a:rPr lang="en-US" b="1" dirty="0" smtClean="0"/>
              <a:t>Academic Honesty</a:t>
            </a:r>
            <a:r>
              <a:rPr lang="en-US" dirty="0" smtClean="0"/>
              <a:t>—You want to give credit for ideas that are not your own! (You do </a:t>
            </a:r>
            <a:r>
              <a:rPr lang="en-US" u="sng" dirty="0" smtClean="0"/>
              <a:t>not</a:t>
            </a:r>
            <a:r>
              <a:rPr lang="en-US" dirty="0" smtClean="0"/>
              <a:t> want to be accused of plagiarism!)</a:t>
            </a:r>
          </a:p>
          <a:p>
            <a:r>
              <a:rPr lang="en-US" b="1" dirty="0" smtClean="0"/>
              <a:t>It’s Required</a:t>
            </a:r>
            <a:r>
              <a:rPr lang="en-US" dirty="0" smtClean="0"/>
              <a:t>—Schools and colleges </a:t>
            </a:r>
            <a:r>
              <a:rPr lang="en-US" u="sng" dirty="0" smtClean="0"/>
              <a:t>require</a:t>
            </a:r>
            <a:r>
              <a:rPr lang="en-US" dirty="0" smtClean="0"/>
              <a:t> you to cite your references</a:t>
            </a:r>
          </a:p>
          <a:p>
            <a:r>
              <a:rPr lang="en-US" b="1" dirty="0" smtClean="0"/>
              <a:t>Better Grades!</a:t>
            </a:r>
            <a:r>
              <a:rPr lang="en-US" dirty="0" smtClean="0"/>
              <a:t>—You will probably get a better grade if you show that you have consulted a variety of resources, rather than just a few </a:t>
            </a:r>
          </a:p>
          <a:p>
            <a:endParaRPr lang="en-US" dirty="0"/>
          </a:p>
        </p:txBody>
      </p:sp>
      <p:pic>
        <p:nvPicPr>
          <p:cNvPr id="5" name="Picture 4"/>
          <p:cNvPicPr>
            <a:picLocks noChangeAspect="1"/>
          </p:cNvPicPr>
          <p:nvPr/>
        </p:nvPicPr>
        <p:blipFill>
          <a:blip r:embed="rId2"/>
          <a:stretch>
            <a:fillRect/>
          </a:stretch>
        </p:blipFill>
        <p:spPr>
          <a:xfrm>
            <a:off x="6334612" y="2172949"/>
            <a:ext cx="2441487" cy="2425318"/>
          </a:xfrm>
          <a:prstGeom prst="rect">
            <a:avLst/>
          </a:prstGeom>
          <a:effectLst>
            <a:glow rad="101600">
              <a:schemeClr val="bg2">
                <a:alpha val="75000"/>
              </a:schemeClr>
            </a:glow>
            <a:softEdge rad="114300"/>
          </a:effectLst>
        </p:spPr>
      </p:pic>
      <p:sp>
        <p:nvSpPr>
          <p:cNvPr id="6" name="TextBox 5"/>
          <p:cNvSpPr txBox="1"/>
          <p:nvPr/>
        </p:nvSpPr>
        <p:spPr>
          <a:xfrm>
            <a:off x="533400" y="6324600"/>
            <a:ext cx="4707467" cy="430887"/>
          </a:xfrm>
          <a:prstGeom prst="rect">
            <a:avLst/>
          </a:prstGeom>
          <a:noFill/>
        </p:spPr>
        <p:txBody>
          <a:bodyPr wrap="square" rtlCol="0">
            <a:spAutoFit/>
          </a:bodyPr>
          <a:lstStyle/>
          <a:p>
            <a:r>
              <a:rPr lang="en-US" sz="1100" dirty="0" smtClean="0"/>
              <a:t>Image: https://openclipart.org/detail/191069/happy-girl--by-scout-191069  Creative Commons CC0</a:t>
            </a:r>
            <a:endParaRPr lang="en-US" sz="1100" dirty="0"/>
          </a:p>
        </p:txBody>
      </p:sp>
    </p:spTree>
  </p:cSld>
  <p:clrMapOvr>
    <a:masterClrMapping/>
  </p:clrMapOvr>
  <p:transition advClick="0" advTm="12000">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Citation Creators</a:t>
            </a:r>
            <a:endParaRPr lang="en-US" dirty="0"/>
          </a:p>
        </p:txBody>
      </p:sp>
      <p:sp>
        <p:nvSpPr>
          <p:cNvPr id="3" name="Content Placeholder 2"/>
          <p:cNvSpPr>
            <a:spLocks noGrp="1"/>
          </p:cNvSpPr>
          <p:nvPr>
            <p:ph idx="1"/>
          </p:nvPr>
        </p:nvSpPr>
        <p:spPr/>
        <p:txBody>
          <a:bodyPr/>
          <a:lstStyle/>
          <a:p>
            <a:r>
              <a:rPr lang="en-US" dirty="0" err="1" smtClean="0"/>
              <a:t>EasyBib</a:t>
            </a:r>
            <a:endParaRPr lang="en-US" dirty="0" smtClean="0"/>
          </a:p>
          <a:p>
            <a:r>
              <a:rPr lang="en-US" dirty="0" smtClean="0">
                <a:hlinkClick r:id="rId2"/>
              </a:rPr>
              <a:t>http://www.easybib.com/</a:t>
            </a:r>
            <a:endParaRPr lang="en-US" dirty="0" smtClean="0"/>
          </a:p>
          <a:p>
            <a:r>
              <a:rPr lang="en-US" dirty="0" smtClean="0"/>
              <a:t>Free and available for MLA only</a:t>
            </a:r>
          </a:p>
          <a:p>
            <a:r>
              <a:rPr lang="en-US" dirty="0" smtClean="0"/>
              <a:t>You can create your citations and copy                      and paste into your own documents as you                    go….  </a:t>
            </a:r>
          </a:p>
          <a:p>
            <a:endParaRPr lang="en-US" dirty="0"/>
          </a:p>
        </p:txBody>
      </p:sp>
      <p:sp>
        <p:nvSpPr>
          <p:cNvPr id="5" name="TextBox 4"/>
          <p:cNvSpPr txBox="1"/>
          <p:nvPr/>
        </p:nvSpPr>
        <p:spPr>
          <a:xfrm>
            <a:off x="397933" y="6155267"/>
            <a:ext cx="4191000" cy="430887"/>
          </a:xfrm>
          <a:prstGeom prst="rect">
            <a:avLst/>
          </a:prstGeom>
          <a:noFill/>
        </p:spPr>
        <p:txBody>
          <a:bodyPr wrap="square" rtlCol="0">
            <a:spAutoFit/>
          </a:bodyPr>
          <a:lstStyle/>
          <a:p>
            <a:r>
              <a:rPr lang="en-US" sz="1100" dirty="0" smtClean="0"/>
              <a:t>Imagehttp://www.clipartsfree.net/clipart/7350-happy-pencil-clipart.html</a:t>
            </a:r>
          </a:p>
          <a:p>
            <a:r>
              <a:rPr lang="en-US" sz="1100" dirty="0" smtClean="0"/>
              <a:t>Public Domain CC0</a:t>
            </a:r>
            <a:endParaRPr lang="en-US" sz="1100" dirty="0"/>
          </a:p>
        </p:txBody>
      </p:sp>
      <p:pic>
        <p:nvPicPr>
          <p:cNvPr id="7" name="Picture 6" descr="happy_pencil_Clipart_Free.png"/>
          <p:cNvPicPr>
            <a:picLocks noChangeAspect="1"/>
          </p:cNvPicPr>
          <p:nvPr/>
        </p:nvPicPr>
        <p:blipFill>
          <a:blip r:embed="rId3"/>
          <a:stretch>
            <a:fillRect/>
          </a:stretch>
        </p:blipFill>
        <p:spPr>
          <a:xfrm>
            <a:off x="5334000" y="1735138"/>
            <a:ext cx="3810000" cy="3810000"/>
          </a:xfrm>
          <a:prstGeom prst="rect">
            <a:avLst/>
          </a:prstGeom>
        </p:spPr>
      </p:pic>
    </p:spTree>
  </p:cSld>
  <p:clrMapOvr>
    <a:masterClrMapping/>
  </p:clrMapOvr>
  <p:transition advClick="0" advTm="10000">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24474"/>
            <a:ext cx="7313613" cy="1075402"/>
          </a:xfrm>
        </p:spPr>
        <p:txBody>
          <a:bodyPr/>
          <a:lstStyle/>
          <a:p>
            <a:r>
              <a:rPr lang="en-US" dirty="0" smtClean="0"/>
              <a:t>Additional Recommended Resources</a:t>
            </a:r>
            <a:endParaRPr lang="en-US" dirty="0"/>
          </a:p>
        </p:txBody>
      </p:sp>
      <p:sp>
        <p:nvSpPr>
          <p:cNvPr id="3" name="Content Placeholder 2"/>
          <p:cNvSpPr>
            <a:spLocks noGrp="1"/>
          </p:cNvSpPr>
          <p:nvPr>
            <p:ph idx="1"/>
          </p:nvPr>
        </p:nvSpPr>
        <p:spPr>
          <a:xfrm>
            <a:off x="914400" y="1542096"/>
            <a:ext cx="7604880" cy="3504765"/>
          </a:xfrm>
        </p:spPr>
        <p:txBody>
          <a:bodyPr/>
          <a:lstStyle/>
          <a:p>
            <a:r>
              <a:rPr lang="en-US" b="1" dirty="0" smtClean="0"/>
              <a:t>Purdue University Online Writing Lab (OWL)</a:t>
            </a:r>
            <a:r>
              <a:rPr lang="en-US" dirty="0" smtClean="0">
                <a:hlinkClick r:id="rId2"/>
              </a:rPr>
              <a:t>—</a:t>
            </a:r>
            <a:r>
              <a:rPr lang="en-US" dirty="0" smtClean="0"/>
              <a:t>How to conduct research, use research, and how to create citations </a:t>
            </a:r>
            <a:r>
              <a:rPr lang="en-US" b="1" dirty="0" smtClean="0"/>
              <a:t>(This is an excellent resource!)</a:t>
            </a:r>
            <a:endParaRPr lang="en-US" b="1" dirty="0" smtClean="0">
              <a:hlinkClick r:id="rId2"/>
            </a:endParaRPr>
          </a:p>
          <a:p>
            <a:r>
              <a:rPr lang="en-US" dirty="0" smtClean="0">
                <a:hlinkClick r:id="rId2"/>
              </a:rPr>
              <a:t>https://owl.english.purdue.edu/owl/section/</a:t>
            </a:r>
            <a:endParaRPr lang="en-US" dirty="0" smtClean="0"/>
          </a:p>
          <a:p>
            <a:r>
              <a:rPr lang="en-US" b="1" dirty="0" smtClean="0"/>
              <a:t>Internet Public Library Research and Writing Tips</a:t>
            </a:r>
          </a:p>
          <a:p>
            <a:r>
              <a:rPr lang="en-US" dirty="0" smtClean="0">
                <a:hlinkClick r:id="rId3"/>
              </a:rPr>
              <a:t>http://www.ipl.org/div/aplus/</a:t>
            </a:r>
            <a:endParaRPr lang="en-US" dirty="0" smtClean="0"/>
          </a:p>
          <a:p>
            <a:endParaRPr lang="en-US" dirty="0" smtClean="0"/>
          </a:p>
          <a:p>
            <a:endParaRPr lang="en-US" dirty="0"/>
          </a:p>
        </p:txBody>
      </p:sp>
      <p:pic>
        <p:nvPicPr>
          <p:cNvPr id="4" name="Picture 3" descr="johnny_automatic_look_it_up.png"/>
          <p:cNvPicPr>
            <a:picLocks noChangeAspect="1"/>
          </p:cNvPicPr>
          <p:nvPr/>
        </p:nvPicPr>
        <p:blipFill>
          <a:blip r:embed="rId4"/>
          <a:stretch>
            <a:fillRect/>
          </a:stretch>
        </p:blipFill>
        <p:spPr>
          <a:xfrm>
            <a:off x="6048176" y="4304675"/>
            <a:ext cx="2894714" cy="2238579"/>
          </a:xfrm>
          <a:prstGeom prst="rect">
            <a:avLst/>
          </a:prstGeom>
        </p:spPr>
      </p:pic>
      <p:sp>
        <p:nvSpPr>
          <p:cNvPr id="5" name="TextBox 4"/>
          <p:cNvSpPr txBox="1"/>
          <p:nvPr/>
        </p:nvSpPr>
        <p:spPr>
          <a:xfrm>
            <a:off x="254000" y="6327810"/>
            <a:ext cx="4351867" cy="430887"/>
          </a:xfrm>
          <a:prstGeom prst="rect">
            <a:avLst/>
          </a:prstGeom>
          <a:noFill/>
        </p:spPr>
        <p:txBody>
          <a:bodyPr wrap="square" rtlCol="0">
            <a:spAutoFit/>
          </a:bodyPr>
          <a:lstStyle/>
          <a:p>
            <a:r>
              <a:rPr lang="en-US" sz="1100" dirty="0" smtClean="0"/>
              <a:t>Image: https://openclipart.org/detail/1036/look-it-up-by-johnny_automatic </a:t>
            </a:r>
          </a:p>
          <a:p>
            <a:r>
              <a:rPr lang="en-US" sz="1100" dirty="0" smtClean="0"/>
              <a:t>Public Domain CC0</a:t>
            </a:r>
            <a:endParaRPr lang="en-US" sz="1100" dirty="0"/>
          </a:p>
        </p:txBody>
      </p:sp>
    </p:spTree>
  </p:cSld>
  <p:clrMapOvr>
    <a:masterClrMapping/>
  </p:clrMapOvr>
  <p:transition advClick="0" advTm="10000">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64840"/>
            <a:ext cx="7313613" cy="536023"/>
          </a:xfrm>
        </p:spPr>
        <p:txBody>
          <a:bodyPr/>
          <a:lstStyle/>
          <a:p>
            <a:r>
              <a:rPr lang="en-US" dirty="0" smtClean="0"/>
              <a:t>Bibliography</a:t>
            </a:r>
            <a:br>
              <a:rPr lang="en-US" dirty="0" smtClean="0"/>
            </a:br>
            <a:endParaRPr lang="en-US" dirty="0"/>
          </a:p>
        </p:txBody>
      </p:sp>
      <p:sp>
        <p:nvSpPr>
          <p:cNvPr id="3" name="Content Placeholder 2"/>
          <p:cNvSpPr>
            <a:spLocks noGrp="1"/>
          </p:cNvSpPr>
          <p:nvPr>
            <p:ph idx="1"/>
          </p:nvPr>
        </p:nvSpPr>
        <p:spPr>
          <a:xfrm>
            <a:off x="684979" y="1401836"/>
            <a:ext cx="7852697" cy="5456164"/>
          </a:xfrm>
        </p:spPr>
        <p:txBody>
          <a:bodyPr>
            <a:normAutofit fontScale="70000" lnSpcReduction="20000"/>
          </a:bodyPr>
          <a:lstStyle/>
          <a:p>
            <a:r>
              <a:rPr lang="en-US" dirty="0" smtClean="0"/>
              <a:t>"Chimpanzee." </a:t>
            </a:r>
            <a:r>
              <a:rPr lang="en-US" i="1" dirty="0" smtClean="0"/>
              <a:t>National Geographic Animals</a:t>
            </a:r>
            <a:r>
              <a:rPr lang="en-US" dirty="0" smtClean="0"/>
              <a:t>. National Geographic, </a:t>
            </a:r>
            <a:r>
              <a:rPr lang="en-US" dirty="0" err="1" smtClean="0"/>
              <a:t>n.d</a:t>
            </a:r>
            <a:r>
              <a:rPr lang="en-US" dirty="0" smtClean="0"/>
              <a:t>. Web. 27 June 2014. &lt;</a:t>
            </a:r>
            <a:r>
              <a:rPr lang="en-US" dirty="0" err="1" smtClean="0"/>
              <a:t>http://animals.nationalgeographic.com/animals/mammals/chimpanzee/</a:t>
            </a:r>
            <a:r>
              <a:rPr lang="en-US" dirty="0" smtClean="0"/>
              <a:t>&gt;. </a:t>
            </a:r>
          </a:p>
          <a:p>
            <a:r>
              <a:rPr lang="en-US" i="1" dirty="0" smtClean="0"/>
              <a:t>Easy Bib</a:t>
            </a:r>
            <a:r>
              <a:rPr lang="en-US" dirty="0" smtClean="0"/>
              <a:t>. </a:t>
            </a:r>
            <a:r>
              <a:rPr lang="en-US" dirty="0" err="1" smtClean="0"/>
              <a:t>N.p</a:t>
            </a:r>
            <a:r>
              <a:rPr lang="en-US" dirty="0" smtClean="0"/>
              <a:t>., </a:t>
            </a:r>
            <a:r>
              <a:rPr lang="en-US" dirty="0" err="1" smtClean="0"/>
              <a:t>n.d</a:t>
            </a:r>
            <a:r>
              <a:rPr lang="en-US" dirty="0" smtClean="0"/>
              <a:t>. Web. 27 June 2014. &lt;http://</a:t>
            </a:r>
            <a:r>
              <a:rPr lang="en-US" dirty="0" err="1" smtClean="0"/>
              <a:t>www.easybib.com</a:t>
            </a:r>
            <a:r>
              <a:rPr lang="en-US" dirty="0" smtClean="0"/>
              <a:t>/&gt;. </a:t>
            </a:r>
          </a:p>
          <a:p>
            <a:r>
              <a:rPr lang="en-US" i="1" dirty="0" err="1" smtClean="0"/>
              <a:t>KnightCite</a:t>
            </a:r>
            <a:r>
              <a:rPr lang="en-US" dirty="0" smtClean="0"/>
              <a:t>. </a:t>
            </a:r>
            <a:r>
              <a:rPr lang="en-US" dirty="0" err="1" smtClean="0"/>
              <a:t>Hekman</a:t>
            </a:r>
            <a:r>
              <a:rPr lang="en-US" dirty="0" smtClean="0"/>
              <a:t> Library at Calvin College, </a:t>
            </a:r>
            <a:r>
              <a:rPr lang="en-US" dirty="0" err="1" smtClean="0"/>
              <a:t>n.d</a:t>
            </a:r>
            <a:r>
              <a:rPr lang="en-US" dirty="0" smtClean="0"/>
              <a:t>. Web. 28 June 2014. &lt;http://</a:t>
            </a:r>
            <a:r>
              <a:rPr lang="en-US" dirty="0" err="1" smtClean="0"/>
              <a:t>www.calvin.edu/library/knightcite</a:t>
            </a:r>
            <a:r>
              <a:rPr lang="en-US" dirty="0" smtClean="0"/>
              <a:t>/&gt;. </a:t>
            </a:r>
          </a:p>
          <a:p>
            <a:r>
              <a:rPr lang="en-US" dirty="0" smtClean="0"/>
              <a:t>"Links to Citation Resources." </a:t>
            </a:r>
            <a:r>
              <a:rPr lang="en-US" i="1" dirty="0" err="1" smtClean="0"/>
              <a:t>Infotopia.info</a:t>
            </a:r>
            <a:r>
              <a:rPr lang="en-US" dirty="0" smtClean="0"/>
              <a:t>. Ed. Dr. Michael Bell and Carole Bell. </a:t>
            </a:r>
            <a:r>
              <a:rPr lang="en-US" dirty="0" err="1" smtClean="0"/>
              <a:t>Infotopia</a:t>
            </a:r>
            <a:r>
              <a:rPr lang="en-US" dirty="0" smtClean="0"/>
              <a:t>, </a:t>
            </a:r>
            <a:r>
              <a:rPr lang="en-US" dirty="0" err="1" smtClean="0"/>
              <a:t>n.d</a:t>
            </a:r>
            <a:r>
              <a:rPr lang="en-US" dirty="0" smtClean="0"/>
              <a:t>. Web. 27 June 2014. &lt;http://</a:t>
            </a:r>
            <a:r>
              <a:rPr lang="en-US" dirty="0" err="1" smtClean="0"/>
              <a:t>www.infotopia.info/citations.html</a:t>
            </a:r>
            <a:r>
              <a:rPr lang="en-US" dirty="0" smtClean="0"/>
              <a:t>&gt;. </a:t>
            </a:r>
          </a:p>
          <a:p>
            <a:r>
              <a:rPr lang="en-US" dirty="0" smtClean="0"/>
              <a:t>Ray, Mark. "</a:t>
            </a:r>
            <a:r>
              <a:rPr lang="en-US" dirty="0" err="1" smtClean="0"/>
              <a:t>Cr@p</a:t>
            </a:r>
            <a:r>
              <a:rPr lang="en-US" dirty="0" smtClean="0"/>
              <a:t> I have to cite my sources!." </a:t>
            </a:r>
            <a:r>
              <a:rPr lang="en-US" i="1" dirty="0" smtClean="0"/>
              <a:t>portalsso.vansd.org/portal/page/portal/Media_Pages/./MLA7.ppt</a:t>
            </a:r>
            <a:r>
              <a:rPr lang="en-US" dirty="0" smtClean="0"/>
              <a:t>. Vancouver Public Schools, 2009. Web. 27 June 2014. </a:t>
            </a:r>
          </a:p>
          <a:p>
            <a:r>
              <a:rPr lang="en-US" i="1" dirty="0" smtClean="0"/>
              <a:t>Research and Citation Resources</a:t>
            </a:r>
            <a:r>
              <a:rPr lang="en-US" dirty="0" smtClean="0"/>
              <a:t>. The Online Writing Lab (OWL) at Purdue University, </a:t>
            </a:r>
            <a:r>
              <a:rPr lang="en-US" dirty="0" err="1" smtClean="0"/>
              <a:t>n.d</a:t>
            </a:r>
            <a:r>
              <a:rPr lang="en-US" dirty="0" smtClean="0"/>
              <a:t>. Web. 27 June 2014. &lt;https://owl.english.purdue.edu/owl/section/2/&gt;. </a:t>
            </a:r>
          </a:p>
          <a:p>
            <a:r>
              <a:rPr lang="en-US" dirty="0" smtClean="0"/>
              <a:t>Schwartz, Kathryn L. </a:t>
            </a:r>
            <a:r>
              <a:rPr lang="en-US" i="1" dirty="0" smtClean="0"/>
              <a:t>A+ Research and Writing for High School and College Students</a:t>
            </a:r>
            <a:r>
              <a:rPr lang="en-US" dirty="0" smtClean="0"/>
              <a:t>. Internet Public Library, </a:t>
            </a:r>
            <a:r>
              <a:rPr lang="en-US" dirty="0" err="1" smtClean="0"/>
              <a:t>n.d</a:t>
            </a:r>
            <a:r>
              <a:rPr lang="en-US" dirty="0" smtClean="0"/>
              <a:t>. Web. 27 June 2014. &lt;http://</a:t>
            </a:r>
            <a:r>
              <a:rPr lang="en-US" dirty="0" err="1" smtClean="0"/>
              <a:t>www.ipl.org/div/aplus</a:t>
            </a:r>
            <a:r>
              <a:rPr lang="en-US" dirty="0" smtClean="0"/>
              <a:t>/&gt;. </a:t>
            </a:r>
          </a:p>
          <a:p>
            <a:r>
              <a:rPr lang="en-US" dirty="0" err="1" smtClean="0"/>
              <a:t>Warlick</a:t>
            </a:r>
            <a:r>
              <a:rPr lang="en-US" dirty="0" smtClean="0"/>
              <a:t>, David. </a:t>
            </a:r>
            <a:r>
              <a:rPr lang="en-US" i="1" dirty="0" smtClean="0"/>
              <a:t>Son of Citation Machine</a:t>
            </a:r>
            <a:r>
              <a:rPr lang="en-US" dirty="0" smtClean="0"/>
              <a:t>. Landmark for Schools, 29 Oct. 2000. Web. 28 June 2014. &lt;http://</a:t>
            </a:r>
            <a:r>
              <a:rPr lang="en-US" dirty="0" err="1" smtClean="0"/>
              <a:t>www.citationmachine.net</a:t>
            </a:r>
            <a:r>
              <a:rPr lang="en-US" dirty="0" smtClean="0"/>
              <a:t>/&gt;. </a:t>
            </a:r>
          </a:p>
        </p:txBody>
      </p:sp>
    </p:spTree>
  </p:cSld>
  <p:clrMapOvr>
    <a:masterClrMapping/>
  </p:clrMapOvr>
  <p:transition advClick="0" advTm="10000">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a:t>
            </a:r>
            <a:endParaRPr lang="en-US" dirty="0"/>
          </a:p>
        </p:txBody>
      </p:sp>
      <p:sp>
        <p:nvSpPr>
          <p:cNvPr id="3" name="Content Placeholder 2"/>
          <p:cNvSpPr>
            <a:spLocks noGrp="1"/>
          </p:cNvSpPr>
          <p:nvPr>
            <p:ph idx="1"/>
          </p:nvPr>
        </p:nvSpPr>
        <p:spPr>
          <a:xfrm>
            <a:off x="695274" y="1371600"/>
            <a:ext cx="7532740" cy="4251210"/>
          </a:xfrm>
        </p:spPr>
        <p:txBody>
          <a:bodyPr>
            <a:normAutofit fontScale="85000" lnSpcReduction="10000"/>
          </a:bodyPr>
          <a:lstStyle/>
          <a:p>
            <a:r>
              <a:rPr lang="en-US" dirty="0" smtClean="0"/>
              <a:t>All images used in this presentation are from Google Advanced Search and are classified as “free to use, share, or modify, even commercially.” Citations are included on each slide.</a:t>
            </a:r>
          </a:p>
          <a:p>
            <a:r>
              <a:rPr lang="en-US" dirty="0" smtClean="0"/>
              <a:t>The music was created by the author on </a:t>
            </a:r>
            <a:r>
              <a:rPr lang="en-US" dirty="0" err="1" smtClean="0"/>
              <a:t>GarageBand</a:t>
            </a:r>
            <a:r>
              <a:rPr lang="en-US" dirty="0" smtClean="0"/>
              <a:t>.</a:t>
            </a:r>
          </a:p>
          <a:p>
            <a:r>
              <a:rPr lang="en-US" dirty="0" smtClean="0"/>
              <a:t>This presentation was created by Carole Bell and is licensed as:                                                                                </a:t>
            </a:r>
            <a:r>
              <a:rPr lang="en-US" b="1" dirty="0" smtClean="0"/>
              <a:t>Attribution-</a:t>
            </a:r>
            <a:r>
              <a:rPr lang="en-US" b="1" dirty="0" err="1" smtClean="0"/>
              <a:t>NonCommercial-NoDerivatives</a:t>
            </a:r>
            <a:r>
              <a:rPr lang="en-US" b="1" dirty="0" smtClean="0"/>
              <a:t> 4.0 International (CC BY-NC-ND 4.0) </a:t>
            </a:r>
          </a:p>
          <a:p>
            <a:r>
              <a:rPr lang="en-US" dirty="0" smtClean="0"/>
              <a:t>Contact the author for more information at </a:t>
            </a:r>
            <a:r>
              <a:rPr lang="en-US" dirty="0" smtClean="0">
                <a:hlinkClick r:id="rId2"/>
              </a:rPr>
              <a:t>bell@infotopia.info</a:t>
            </a:r>
            <a:endParaRPr lang="en-US" dirty="0" smtClean="0"/>
          </a:p>
          <a:p>
            <a:r>
              <a:rPr lang="en-US" dirty="0" smtClean="0">
                <a:hlinkClick r:id="rId3"/>
              </a:rPr>
              <a:t>http://www.infotopia.info</a:t>
            </a:r>
            <a:endParaRPr lang="en-US" dirty="0" smtClean="0"/>
          </a:p>
          <a:p>
            <a:r>
              <a:rPr lang="en-US" dirty="0" smtClean="0">
                <a:hlinkClick r:id="rId4"/>
              </a:rPr>
              <a:t>http://www.infotopianewsletter.blogspot.com/p/presentations.html</a:t>
            </a:r>
            <a:r>
              <a:rPr lang="en-US" dirty="0" smtClean="0"/>
              <a:t> </a:t>
            </a:r>
            <a:endParaRPr lang="en-US" dirty="0"/>
          </a:p>
        </p:txBody>
      </p:sp>
      <p:pic>
        <p:nvPicPr>
          <p:cNvPr id="4" name="Picture 3" descr="girl-158647_640.png"/>
          <p:cNvPicPr>
            <a:picLocks noChangeAspect="1"/>
          </p:cNvPicPr>
          <p:nvPr/>
        </p:nvPicPr>
        <p:blipFill>
          <a:blip r:embed="rId5"/>
          <a:stretch>
            <a:fillRect/>
          </a:stretch>
        </p:blipFill>
        <p:spPr>
          <a:xfrm>
            <a:off x="7152213" y="135940"/>
            <a:ext cx="1957924" cy="2835003"/>
          </a:xfrm>
          <a:prstGeom prst="rect">
            <a:avLst/>
          </a:prstGeom>
        </p:spPr>
      </p:pic>
      <p:sp>
        <p:nvSpPr>
          <p:cNvPr id="5" name="TextBox 4"/>
          <p:cNvSpPr txBox="1"/>
          <p:nvPr/>
        </p:nvSpPr>
        <p:spPr>
          <a:xfrm>
            <a:off x="423333" y="6324600"/>
            <a:ext cx="4699000" cy="430887"/>
          </a:xfrm>
          <a:prstGeom prst="rect">
            <a:avLst/>
          </a:prstGeom>
          <a:noFill/>
        </p:spPr>
        <p:txBody>
          <a:bodyPr wrap="square" rtlCol="0">
            <a:spAutoFit/>
          </a:bodyPr>
          <a:lstStyle/>
          <a:p>
            <a:r>
              <a:rPr lang="en-US" sz="1100" dirty="0" smtClean="0"/>
              <a:t>Image: https://openclipart.org/detail/169346/colored-student-girl-by-cliparteles Public Domain CC0</a:t>
            </a:r>
            <a:endParaRPr lang="en-US" sz="1100" dirty="0"/>
          </a:p>
        </p:txBody>
      </p:sp>
    </p:spTree>
  </p:cSld>
  <p:clrMapOvr>
    <a:masterClrMapping/>
  </p:clrMapOvr>
  <p:transition advClick="0" advTm="10000">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Citation?</a:t>
            </a:r>
            <a:endParaRPr lang="en-US" dirty="0"/>
          </a:p>
        </p:txBody>
      </p:sp>
      <p:sp>
        <p:nvSpPr>
          <p:cNvPr id="3" name="Content Placeholder 2"/>
          <p:cNvSpPr>
            <a:spLocks noGrp="1"/>
          </p:cNvSpPr>
          <p:nvPr>
            <p:ph idx="1"/>
          </p:nvPr>
        </p:nvSpPr>
        <p:spPr>
          <a:xfrm>
            <a:off x="914400" y="1521128"/>
            <a:ext cx="7313613" cy="4056062"/>
          </a:xfrm>
        </p:spPr>
        <p:txBody>
          <a:bodyPr>
            <a:normAutofit lnSpcReduction="10000"/>
          </a:bodyPr>
          <a:lstStyle/>
          <a:p>
            <a:r>
              <a:rPr lang="en-US" dirty="0" smtClean="0"/>
              <a:t>A citation includes important information about the books, encyclopedias, web sites, videos, databases, magazines, etc. that you used in preparing your report and usually includes:</a:t>
            </a:r>
          </a:p>
          <a:p>
            <a:pPr lvl="1"/>
            <a:r>
              <a:rPr lang="en-US" dirty="0" smtClean="0"/>
              <a:t>Author (if given)</a:t>
            </a:r>
          </a:p>
          <a:p>
            <a:pPr lvl="1"/>
            <a:r>
              <a:rPr lang="en-US" dirty="0" smtClean="0"/>
              <a:t>Title</a:t>
            </a:r>
          </a:p>
          <a:p>
            <a:pPr lvl="1"/>
            <a:r>
              <a:rPr lang="en-US" dirty="0" smtClean="0"/>
              <a:t>Publisher, etc.</a:t>
            </a:r>
          </a:p>
          <a:p>
            <a:pPr lvl="1"/>
            <a:r>
              <a:rPr lang="en-US" dirty="0" smtClean="0"/>
              <a:t>Date</a:t>
            </a:r>
          </a:p>
          <a:p>
            <a:r>
              <a:rPr lang="en-US" dirty="0" smtClean="0"/>
              <a:t>It is usually included in an alphabetical list at the end of the paper on a page called </a:t>
            </a:r>
            <a:r>
              <a:rPr lang="en-US" b="1" dirty="0" smtClean="0"/>
              <a:t>Works Cited</a:t>
            </a:r>
            <a:r>
              <a:rPr lang="en-US" dirty="0" smtClean="0"/>
              <a:t>.</a:t>
            </a:r>
          </a:p>
        </p:txBody>
      </p:sp>
      <p:pic>
        <p:nvPicPr>
          <p:cNvPr id="5" name="Picture 4" descr="help-153094_640.png"/>
          <p:cNvPicPr>
            <a:picLocks noChangeAspect="1"/>
          </p:cNvPicPr>
          <p:nvPr/>
        </p:nvPicPr>
        <p:blipFill>
          <a:blip r:embed="rId2"/>
          <a:stretch>
            <a:fillRect/>
          </a:stretch>
        </p:blipFill>
        <p:spPr>
          <a:xfrm>
            <a:off x="338667" y="164595"/>
            <a:ext cx="1616725" cy="1356533"/>
          </a:xfrm>
          <a:prstGeom prst="rect">
            <a:avLst/>
          </a:prstGeom>
        </p:spPr>
      </p:pic>
      <p:sp>
        <p:nvSpPr>
          <p:cNvPr id="6" name="TextBox 5"/>
          <p:cNvSpPr txBox="1"/>
          <p:nvPr/>
        </p:nvSpPr>
        <p:spPr>
          <a:xfrm>
            <a:off x="194733" y="6333976"/>
            <a:ext cx="4758267" cy="430887"/>
          </a:xfrm>
          <a:prstGeom prst="rect">
            <a:avLst/>
          </a:prstGeom>
          <a:noFill/>
        </p:spPr>
        <p:txBody>
          <a:bodyPr wrap="square" rtlCol="0">
            <a:spAutoFit/>
          </a:bodyPr>
          <a:lstStyle/>
          <a:p>
            <a:r>
              <a:rPr lang="en-US" sz="1100" dirty="0" smtClean="0"/>
              <a:t>Image: http://pixabay.com/en/help-button-red-emergency-support-153094/ </a:t>
            </a:r>
          </a:p>
          <a:p>
            <a:r>
              <a:rPr lang="en-US" sz="1100" dirty="0" smtClean="0"/>
              <a:t>Public Domain CC0</a:t>
            </a:r>
            <a:endParaRPr lang="en-US" sz="1100" dirty="0"/>
          </a:p>
        </p:txBody>
      </p:sp>
    </p:spTree>
  </p:cSld>
  <p:clrMapOvr>
    <a:masterClrMapping/>
  </p:clrMapOvr>
  <p:transition advClick="0" advTm="10000">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Plagiarism!</a:t>
            </a:r>
            <a:endParaRPr lang="en-US" dirty="0"/>
          </a:p>
        </p:txBody>
      </p:sp>
      <p:pic>
        <p:nvPicPr>
          <p:cNvPr id="4" name="Content Placeholder 3" descr="jantonalcor_ReaderBoy.png"/>
          <p:cNvPicPr>
            <a:picLocks noGrp="1" noChangeAspect="1"/>
          </p:cNvPicPr>
          <p:nvPr>
            <p:ph idx="1"/>
          </p:nvPr>
        </p:nvPicPr>
        <p:blipFill>
          <a:blip r:embed="rId2"/>
          <a:srcRect l="-17163" r="-17163"/>
          <a:stretch>
            <a:fillRect/>
          </a:stretch>
        </p:blipFill>
        <p:spPr>
          <a:xfrm>
            <a:off x="1383182" y="2160073"/>
            <a:ext cx="3900894" cy="3363747"/>
          </a:xfrm>
        </p:spPr>
      </p:pic>
      <p:sp>
        <p:nvSpPr>
          <p:cNvPr id="5" name="Oval Callout 4"/>
          <p:cNvSpPr/>
          <p:nvPr/>
        </p:nvSpPr>
        <p:spPr>
          <a:xfrm>
            <a:off x="5284076" y="1371600"/>
            <a:ext cx="3290959" cy="2141995"/>
          </a:xfrm>
          <a:prstGeom prst="wedgeEllipseCallout">
            <a:avLst>
              <a:gd name="adj1" fmla="val -59988"/>
              <a:gd name="adj2" fmla="val 28308"/>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691968" y="1789245"/>
            <a:ext cx="2744011" cy="1323439"/>
          </a:xfrm>
          <a:prstGeom prst="rect">
            <a:avLst/>
          </a:prstGeom>
          <a:noFill/>
        </p:spPr>
        <p:txBody>
          <a:bodyPr wrap="square" rtlCol="0">
            <a:spAutoFit/>
          </a:bodyPr>
          <a:lstStyle/>
          <a:p>
            <a:r>
              <a:rPr lang="en-US" sz="2000" dirty="0" smtClean="0"/>
              <a:t>So, let’s see….I can just copy these pages and I would be finished with my report…..right?</a:t>
            </a:r>
            <a:endParaRPr lang="en-US" sz="2000" dirty="0"/>
          </a:p>
        </p:txBody>
      </p:sp>
      <p:sp>
        <p:nvSpPr>
          <p:cNvPr id="7" name="TextBox 6"/>
          <p:cNvSpPr txBox="1"/>
          <p:nvPr/>
        </p:nvSpPr>
        <p:spPr>
          <a:xfrm>
            <a:off x="406400" y="6341533"/>
            <a:ext cx="4368800" cy="430887"/>
          </a:xfrm>
          <a:prstGeom prst="rect">
            <a:avLst/>
          </a:prstGeom>
          <a:noFill/>
        </p:spPr>
        <p:txBody>
          <a:bodyPr wrap="square" rtlCol="0">
            <a:spAutoFit/>
          </a:bodyPr>
          <a:lstStyle/>
          <a:p>
            <a:r>
              <a:rPr lang="en-US" sz="1100" dirty="0" smtClean="0"/>
              <a:t>Photo: https://openclipart.org/detail/28635/readerboy-by-jantonalcor  Public Domain CC0</a:t>
            </a:r>
            <a:endParaRPr lang="en-US" sz="1100" dirty="0"/>
          </a:p>
        </p:txBody>
      </p:sp>
    </p:spTree>
  </p:cSld>
  <p:clrMapOvr>
    <a:masterClrMapping/>
  </p:clrMapOvr>
  <p:transition advClick="0" advTm="10000">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Plagiarism!</a:t>
            </a:r>
            <a:endParaRPr lang="en-US" dirty="0"/>
          </a:p>
        </p:txBody>
      </p:sp>
      <p:sp>
        <p:nvSpPr>
          <p:cNvPr id="5" name="Oval Callout 4"/>
          <p:cNvSpPr/>
          <p:nvPr/>
        </p:nvSpPr>
        <p:spPr>
          <a:xfrm>
            <a:off x="5341805" y="1371600"/>
            <a:ext cx="3290959" cy="2141995"/>
          </a:xfrm>
          <a:prstGeom prst="wedgeEllipseCallout">
            <a:avLst>
              <a:gd name="adj1" fmla="val -59988"/>
              <a:gd name="adj2" fmla="val 28308"/>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834217" y="1575086"/>
            <a:ext cx="2864525" cy="1631216"/>
          </a:xfrm>
          <a:prstGeom prst="rect">
            <a:avLst/>
          </a:prstGeom>
          <a:noFill/>
        </p:spPr>
        <p:txBody>
          <a:bodyPr wrap="square" rtlCol="0">
            <a:spAutoFit/>
          </a:bodyPr>
          <a:lstStyle/>
          <a:p>
            <a:r>
              <a:rPr lang="en-US" sz="2000" b="1" dirty="0" smtClean="0"/>
              <a:t>No, that is plagiarism. </a:t>
            </a:r>
            <a:r>
              <a:rPr lang="en-US" sz="2000" dirty="0" smtClean="0"/>
              <a:t>Plagiarism means stealing someone’s ideas or words and using them as your own. </a:t>
            </a:r>
            <a:endParaRPr lang="en-US" sz="2000" dirty="0"/>
          </a:p>
        </p:txBody>
      </p:sp>
      <p:pic>
        <p:nvPicPr>
          <p:cNvPr id="9" name="Content Placeholder 8" descr="lemmling_Cartoon_owl_sitting_on_a_book.png"/>
          <p:cNvPicPr>
            <a:picLocks noGrp="1" noChangeAspect="1"/>
          </p:cNvPicPr>
          <p:nvPr>
            <p:ph idx="1"/>
          </p:nvPr>
        </p:nvPicPr>
        <p:blipFill>
          <a:blip r:embed="rId2"/>
          <a:srcRect l="-35048" r="-35048"/>
          <a:stretch>
            <a:fillRect/>
          </a:stretch>
        </p:blipFill>
        <p:spPr>
          <a:xfrm>
            <a:off x="-116490" y="2188696"/>
            <a:ext cx="6625733" cy="3674570"/>
          </a:xfrm>
        </p:spPr>
      </p:pic>
      <p:sp>
        <p:nvSpPr>
          <p:cNvPr id="6" name="TextBox 5"/>
          <p:cNvSpPr txBox="1"/>
          <p:nvPr/>
        </p:nvSpPr>
        <p:spPr>
          <a:xfrm>
            <a:off x="457200" y="6375400"/>
            <a:ext cx="5377017" cy="430887"/>
          </a:xfrm>
          <a:prstGeom prst="rect">
            <a:avLst/>
          </a:prstGeom>
          <a:noFill/>
        </p:spPr>
        <p:txBody>
          <a:bodyPr wrap="square" rtlCol="0">
            <a:spAutoFit/>
          </a:bodyPr>
          <a:lstStyle/>
          <a:p>
            <a:r>
              <a:rPr lang="en-US" sz="1100" dirty="0" smtClean="0"/>
              <a:t>Image: https://openclipart.org/detail/17631/cartoon-owl-sitting-on-a-book-by-lemmling  </a:t>
            </a:r>
          </a:p>
          <a:p>
            <a:r>
              <a:rPr lang="en-US" sz="1100" dirty="0" smtClean="0"/>
              <a:t>Creative Commons CC0</a:t>
            </a:r>
            <a:endParaRPr lang="en-US" sz="1100" dirty="0"/>
          </a:p>
        </p:txBody>
      </p:sp>
    </p:spTree>
  </p:cSld>
  <p:clrMapOvr>
    <a:masterClrMapping/>
  </p:clrMapOvr>
  <p:transition advClick="0" advTm="10000">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Plagiarism!</a:t>
            </a:r>
            <a:endParaRPr lang="en-US" dirty="0"/>
          </a:p>
        </p:txBody>
      </p:sp>
      <p:sp>
        <p:nvSpPr>
          <p:cNvPr id="5" name="Oval Callout 4"/>
          <p:cNvSpPr/>
          <p:nvPr/>
        </p:nvSpPr>
        <p:spPr>
          <a:xfrm>
            <a:off x="5630553" y="1223732"/>
            <a:ext cx="3290959" cy="2141995"/>
          </a:xfrm>
          <a:prstGeom prst="wedgeEllipseCallout">
            <a:avLst>
              <a:gd name="adj1" fmla="val -59988"/>
              <a:gd name="adj2" fmla="val 43889"/>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Content Placeholder 8" descr="lemmling_Cartoon_owl_sitting_on_a_book.png"/>
          <p:cNvPicPr>
            <a:picLocks noGrp="1" noChangeAspect="1"/>
          </p:cNvPicPr>
          <p:nvPr>
            <p:ph idx="1"/>
          </p:nvPr>
        </p:nvPicPr>
        <p:blipFill>
          <a:blip r:embed="rId2"/>
          <a:srcRect/>
          <a:stretch>
            <a:fillRect/>
          </a:stretch>
        </p:blipFill>
        <p:spPr>
          <a:xfrm>
            <a:off x="2763333" y="3365727"/>
            <a:ext cx="3579021" cy="3376221"/>
          </a:xfrm>
        </p:spPr>
      </p:pic>
      <p:sp>
        <p:nvSpPr>
          <p:cNvPr id="8" name="TextBox 7"/>
          <p:cNvSpPr txBox="1"/>
          <p:nvPr/>
        </p:nvSpPr>
        <p:spPr>
          <a:xfrm>
            <a:off x="6007680" y="1538936"/>
            <a:ext cx="2802592" cy="1477328"/>
          </a:xfrm>
          <a:prstGeom prst="rect">
            <a:avLst/>
          </a:prstGeom>
          <a:noFill/>
        </p:spPr>
        <p:txBody>
          <a:bodyPr wrap="square" rtlCol="0">
            <a:spAutoFit/>
          </a:bodyPr>
          <a:lstStyle/>
          <a:p>
            <a:r>
              <a:rPr lang="en-US" dirty="0" smtClean="0"/>
              <a:t>Did you know that teachers have access to plagiarism checkers that can determine if your paper is in </a:t>
            </a:r>
          </a:p>
          <a:p>
            <a:r>
              <a:rPr lang="en-US" dirty="0" smtClean="0"/>
              <a:t>your own words?</a:t>
            </a:r>
          </a:p>
        </p:txBody>
      </p:sp>
      <p:sp>
        <p:nvSpPr>
          <p:cNvPr id="12" name="Oval Callout 11"/>
          <p:cNvSpPr/>
          <p:nvPr/>
        </p:nvSpPr>
        <p:spPr>
          <a:xfrm>
            <a:off x="528288" y="1371600"/>
            <a:ext cx="3600240" cy="1826791"/>
          </a:xfrm>
          <a:prstGeom prst="wedgeEllipseCallout">
            <a:avLst>
              <a:gd name="adj1" fmla="val 43025"/>
              <a:gd name="adj2" fmla="val 55458"/>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016370" y="1680587"/>
            <a:ext cx="2626738" cy="1200329"/>
          </a:xfrm>
          <a:prstGeom prst="rect">
            <a:avLst/>
          </a:prstGeom>
          <a:noFill/>
        </p:spPr>
        <p:txBody>
          <a:bodyPr wrap="square" rtlCol="0">
            <a:spAutoFit/>
          </a:bodyPr>
          <a:lstStyle/>
          <a:p>
            <a:r>
              <a:rPr lang="en-US" dirty="0" smtClean="0"/>
              <a:t>Not only could you fail the assignment, in college, students can be expelled for plagiarism!</a:t>
            </a:r>
            <a:endParaRPr lang="en-US" dirty="0"/>
          </a:p>
        </p:txBody>
      </p:sp>
      <p:sp>
        <p:nvSpPr>
          <p:cNvPr id="10" name="TextBox 9"/>
          <p:cNvSpPr txBox="1"/>
          <p:nvPr/>
        </p:nvSpPr>
        <p:spPr>
          <a:xfrm>
            <a:off x="0" y="6079067"/>
            <a:ext cx="2870200" cy="769441"/>
          </a:xfrm>
          <a:prstGeom prst="rect">
            <a:avLst/>
          </a:prstGeom>
          <a:noFill/>
        </p:spPr>
        <p:txBody>
          <a:bodyPr wrap="square" rtlCol="0">
            <a:spAutoFit/>
          </a:bodyPr>
          <a:lstStyle/>
          <a:p>
            <a:r>
              <a:rPr lang="en-US" sz="1100" dirty="0" smtClean="0"/>
              <a:t>Image: https://openclipart.org/detail/17631/cartoon-owl-sitting-on-a-book-by-lemmling  </a:t>
            </a:r>
          </a:p>
          <a:p>
            <a:r>
              <a:rPr lang="en-US" sz="1100" dirty="0" smtClean="0"/>
              <a:t>Creative Commons CC0</a:t>
            </a:r>
          </a:p>
          <a:p>
            <a:endParaRPr lang="en-US" sz="1100" dirty="0"/>
          </a:p>
        </p:txBody>
      </p:sp>
    </p:spTree>
  </p:cSld>
  <p:clrMapOvr>
    <a:masterClrMapping/>
  </p:clrMapOvr>
  <p:transition advClick="0" advTm="10000">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 Report, Research Paper, or a Project</a:t>
            </a:r>
            <a:endParaRPr lang="en-US" dirty="0"/>
          </a:p>
        </p:txBody>
      </p:sp>
      <p:sp>
        <p:nvSpPr>
          <p:cNvPr id="3" name="Content Placeholder 2"/>
          <p:cNvSpPr>
            <a:spLocks noGrp="1"/>
          </p:cNvSpPr>
          <p:nvPr>
            <p:ph idx="1"/>
          </p:nvPr>
        </p:nvSpPr>
        <p:spPr/>
        <p:txBody>
          <a:bodyPr/>
          <a:lstStyle/>
          <a:p>
            <a:r>
              <a:rPr lang="en-US" dirty="0" smtClean="0"/>
              <a:t>When you are doing research, you may </a:t>
            </a:r>
            <a:r>
              <a:rPr lang="en-US" b="1" dirty="0" smtClean="0"/>
              <a:t>paraphrase </a:t>
            </a:r>
            <a:r>
              <a:rPr lang="en-US" dirty="0" smtClean="0"/>
              <a:t>the information you find, or you may add </a:t>
            </a:r>
            <a:r>
              <a:rPr lang="en-US" b="1" dirty="0" smtClean="0"/>
              <a:t>quotations.</a:t>
            </a:r>
            <a:endParaRPr lang="en-US" dirty="0" smtClean="0"/>
          </a:p>
          <a:p>
            <a:r>
              <a:rPr lang="en-US" dirty="0" smtClean="0"/>
              <a:t>When you use someone’s ideas or quotations, you </a:t>
            </a:r>
            <a:r>
              <a:rPr lang="en-US" u="sng" dirty="0" smtClean="0"/>
              <a:t>must</a:t>
            </a:r>
            <a:r>
              <a:rPr lang="en-US" dirty="0" smtClean="0"/>
              <a:t> cite (credit) the resources that you use. </a:t>
            </a:r>
          </a:p>
          <a:p>
            <a:endParaRPr lang="en-US" dirty="0" smtClean="0"/>
          </a:p>
        </p:txBody>
      </p:sp>
      <p:pic>
        <p:nvPicPr>
          <p:cNvPr id="4" name="Picture 3" descr="citation.jpg"/>
          <p:cNvPicPr>
            <a:picLocks noChangeAspect="1"/>
          </p:cNvPicPr>
          <p:nvPr/>
        </p:nvPicPr>
        <p:blipFill>
          <a:blip r:embed="rId2"/>
          <a:stretch>
            <a:fillRect/>
          </a:stretch>
        </p:blipFill>
        <p:spPr>
          <a:xfrm>
            <a:off x="2927350" y="3668774"/>
            <a:ext cx="3153972" cy="2362435"/>
          </a:xfrm>
          <a:prstGeom prst="rect">
            <a:avLst/>
          </a:prstGeom>
        </p:spPr>
      </p:pic>
      <p:sp>
        <p:nvSpPr>
          <p:cNvPr id="5" name="TextBox 4"/>
          <p:cNvSpPr txBox="1"/>
          <p:nvPr/>
        </p:nvSpPr>
        <p:spPr>
          <a:xfrm>
            <a:off x="362875" y="6332730"/>
            <a:ext cx="4590126" cy="400110"/>
          </a:xfrm>
          <a:prstGeom prst="rect">
            <a:avLst/>
          </a:prstGeom>
          <a:noFill/>
        </p:spPr>
        <p:txBody>
          <a:bodyPr wrap="square" rtlCol="0">
            <a:spAutoFit/>
          </a:bodyPr>
          <a:lstStyle/>
          <a:p>
            <a:r>
              <a:rPr lang="en-US" sz="1000" dirty="0" smtClean="0"/>
              <a:t>Photo: By </a:t>
            </a:r>
            <a:r>
              <a:rPr lang="en-US" sz="1000" dirty="0" err="1" smtClean="0"/>
              <a:t>futureatlas.com</a:t>
            </a:r>
            <a:r>
              <a:rPr lang="en-US" sz="1000" dirty="0" smtClean="0"/>
              <a:t> (originally posted to </a:t>
            </a:r>
            <a:r>
              <a:rPr lang="en-US" sz="1000" dirty="0" err="1" smtClean="0"/>
              <a:t>Flickr</a:t>
            </a:r>
            <a:r>
              <a:rPr lang="en-US" sz="1000" dirty="0" smtClean="0"/>
              <a:t> as "Citation needed")</a:t>
            </a:r>
          </a:p>
          <a:p>
            <a:r>
              <a:rPr lang="en-US" sz="1000" dirty="0" smtClean="0"/>
              <a:t>[CC-BY-2.0 (http://creativecommons.org/licenses/by/2.0)], via Wikimedia Commons</a:t>
            </a:r>
            <a:endParaRPr lang="en-US" sz="1000" dirty="0"/>
          </a:p>
        </p:txBody>
      </p:sp>
    </p:spTree>
  </p:cSld>
  <p:clrMapOvr>
    <a:masterClrMapping/>
  </p:clrMapOvr>
  <p:transition advClick="0" advTm="10000">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Paraphrase</a:t>
            </a:r>
            <a:endParaRPr lang="en-US" dirty="0"/>
          </a:p>
        </p:txBody>
      </p:sp>
      <p:sp>
        <p:nvSpPr>
          <p:cNvPr id="3" name="Content Placeholder 2"/>
          <p:cNvSpPr>
            <a:spLocks noGrp="1"/>
          </p:cNvSpPr>
          <p:nvPr>
            <p:ph idx="1"/>
          </p:nvPr>
        </p:nvSpPr>
        <p:spPr>
          <a:xfrm>
            <a:off x="914400" y="1509110"/>
            <a:ext cx="7313613" cy="4056062"/>
          </a:xfrm>
        </p:spPr>
        <p:txBody>
          <a:bodyPr/>
          <a:lstStyle/>
          <a:p>
            <a:r>
              <a:rPr lang="en-US" dirty="0" smtClean="0"/>
              <a:t>Read widely about your topic from a variety of reliable resources and then put the information in </a:t>
            </a:r>
            <a:r>
              <a:rPr lang="en-US" u="sng" dirty="0" smtClean="0"/>
              <a:t>your own words</a:t>
            </a:r>
            <a:r>
              <a:rPr lang="en-US" dirty="0" smtClean="0"/>
              <a:t>. In other words, </a:t>
            </a:r>
            <a:r>
              <a:rPr lang="en-US" u="sng" dirty="0" smtClean="0"/>
              <a:t>summarize</a:t>
            </a:r>
            <a:r>
              <a:rPr lang="en-US" dirty="0" smtClean="0"/>
              <a:t> the information. </a:t>
            </a:r>
          </a:p>
          <a:p>
            <a:r>
              <a:rPr lang="en-US" dirty="0" smtClean="0"/>
              <a:t>Be sure to take notes from all the resources before you start writing your paper.</a:t>
            </a:r>
          </a:p>
          <a:p>
            <a:r>
              <a:rPr lang="en-US" dirty="0" smtClean="0"/>
              <a:t>Be sure to include all your resources on the </a:t>
            </a:r>
            <a:r>
              <a:rPr lang="en-US" b="1" dirty="0" smtClean="0"/>
              <a:t>Works Cited </a:t>
            </a:r>
            <a:r>
              <a:rPr lang="en-US" dirty="0" smtClean="0"/>
              <a:t>page.</a:t>
            </a:r>
          </a:p>
        </p:txBody>
      </p:sp>
      <p:pic>
        <p:nvPicPr>
          <p:cNvPr id="4" name="Picture 3" descr="nlyl_reading_man_with_glasses.png"/>
          <p:cNvPicPr>
            <a:picLocks noChangeAspect="1"/>
          </p:cNvPicPr>
          <p:nvPr/>
        </p:nvPicPr>
        <p:blipFill>
          <a:blip r:embed="rId2"/>
          <a:stretch>
            <a:fillRect/>
          </a:stretch>
        </p:blipFill>
        <p:spPr>
          <a:xfrm>
            <a:off x="3613008" y="4292125"/>
            <a:ext cx="2292362" cy="2323340"/>
          </a:xfrm>
          <a:prstGeom prst="rect">
            <a:avLst/>
          </a:prstGeom>
        </p:spPr>
      </p:pic>
      <p:sp>
        <p:nvSpPr>
          <p:cNvPr id="6" name="TextBox 5"/>
          <p:cNvSpPr txBox="1"/>
          <p:nvPr/>
        </p:nvSpPr>
        <p:spPr>
          <a:xfrm>
            <a:off x="0" y="6353854"/>
            <a:ext cx="4072467" cy="430887"/>
          </a:xfrm>
          <a:prstGeom prst="rect">
            <a:avLst/>
          </a:prstGeom>
          <a:noFill/>
        </p:spPr>
        <p:txBody>
          <a:bodyPr wrap="square" rtlCol="0">
            <a:spAutoFit/>
          </a:bodyPr>
          <a:lstStyle/>
          <a:p>
            <a:r>
              <a:rPr lang="en-US" sz="1100" dirty="0" smtClean="0"/>
              <a:t>Image:  http://pixabay.com/en/eyes-school-student-teacher-34619/ Creative Commons CC0</a:t>
            </a:r>
            <a:endParaRPr lang="en-US" sz="1100" dirty="0"/>
          </a:p>
        </p:txBody>
      </p:sp>
    </p:spTree>
  </p:cSld>
  <p:clrMapOvr>
    <a:masterClrMapping/>
  </p:clrMapOvr>
  <p:transition advClick="0" advTm="10000">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Use Parenthetical References</a:t>
            </a:r>
            <a:endParaRPr lang="en-US" dirty="0"/>
          </a:p>
        </p:txBody>
      </p:sp>
      <p:sp>
        <p:nvSpPr>
          <p:cNvPr id="3" name="Content Placeholder 2"/>
          <p:cNvSpPr>
            <a:spLocks noGrp="1"/>
          </p:cNvSpPr>
          <p:nvPr>
            <p:ph idx="1"/>
          </p:nvPr>
        </p:nvSpPr>
        <p:spPr>
          <a:xfrm>
            <a:off x="545205" y="1580201"/>
            <a:ext cx="7879790" cy="4312456"/>
          </a:xfrm>
        </p:spPr>
        <p:txBody>
          <a:bodyPr>
            <a:normAutofit fontScale="92500" lnSpcReduction="10000"/>
          </a:bodyPr>
          <a:lstStyle/>
          <a:p>
            <a:r>
              <a:rPr lang="en-US" dirty="0" smtClean="0"/>
              <a:t>If you discover an important idea or some data that you want to use, be sure to include a parenthetical reference next to it in your paper. </a:t>
            </a:r>
          </a:p>
          <a:p>
            <a:pPr lvl="1"/>
            <a:r>
              <a:rPr lang="en-US" dirty="0" smtClean="0"/>
              <a:t>Source with an author--(Smith 24)--Author and page number</a:t>
            </a:r>
          </a:p>
          <a:p>
            <a:pPr lvl="1"/>
            <a:r>
              <a:rPr lang="en-US" dirty="0" smtClean="0"/>
              <a:t>Source without an author--(History Today 26)--Title and page number</a:t>
            </a:r>
          </a:p>
          <a:p>
            <a:pPr lvl="1"/>
            <a:r>
              <a:rPr lang="en-US" dirty="0" smtClean="0"/>
              <a:t>Internet resource with an author--(Smith)--Author only--no page number</a:t>
            </a:r>
          </a:p>
          <a:p>
            <a:pPr lvl="1"/>
            <a:r>
              <a:rPr lang="en-US" dirty="0" smtClean="0"/>
              <a:t>Internet resource without an author--(</a:t>
            </a:r>
            <a:r>
              <a:rPr lang="en-US" dirty="0" err="1" smtClean="0"/>
              <a:t>history.com</a:t>
            </a:r>
            <a:r>
              <a:rPr lang="en-US" dirty="0" smtClean="0"/>
              <a:t>)--only the name of the web site</a:t>
            </a:r>
          </a:p>
          <a:p>
            <a:r>
              <a:rPr lang="en-US" dirty="0" smtClean="0"/>
              <a:t>Example:  There have been seven cycles of glacial advance and retreat in the last 650,000 years. (</a:t>
            </a:r>
            <a:r>
              <a:rPr lang="en-US" i="1" dirty="0" err="1" smtClean="0"/>
              <a:t>NASA.gov</a:t>
            </a:r>
            <a:r>
              <a:rPr lang="en-US" dirty="0" smtClean="0"/>
              <a:t>)</a:t>
            </a:r>
          </a:p>
          <a:p>
            <a:pPr lvl="1">
              <a:buNone/>
            </a:pPr>
            <a:endParaRPr lang="en-US" dirty="0" smtClean="0"/>
          </a:p>
          <a:p>
            <a:endParaRPr lang="en-US" dirty="0" smtClean="0"/>
          </a:p>
          <a:p>
            <a:pPr>
              <a:buNone/>
            </a:pPr>
            <a:endParaRPr lang="en-US" dirty="0"/>
          </a:p>
        </p:txBody>
      </p:sp>
      <p:pic>
        <p:nvPicPr>
          <p:cNvPr id="5" name="Picture 4" descr="2014-06-30 09.13.37 am.png"/>
          <p:cNvPicPr>
            <a:picLocks noChangeAspect="1"/>
          </p:cNvPicPr>
          <p:nvPr/>
        </p:nvPicPr>
        <p:blipFill>
          <a:blip r:embed="rId2"/>
          <a:stretch>
            <a:fillRect/>
          </a:stretch>
        </p:blipFill>
        <p:spPr>
          <a:xfrm>
            <a:off x="6107245" y="5524501"/>
            <a:ext cx="2512483" cy="1146045"/>
          </a:xfrm>
          <a:prstGeom prst="rect">
            <a:avLst/>
          </a:prstGeom>
        </p:spPr>
      </p:pic>
    </p:spTree>
  </p:cSld>
  <p:clrMapOvr>
    <a:masterClrMapping/>
  </p:clrMapOvr>
  <p:transition advClick="0" advTm="15000">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7816</TotalTime>
  <Words>2235</Words>
  <Application>Microsoft Macintosh PowerPoint</Application>
  <PresentationFormat>On-screen Show (4:3)</PresentationFormat>
  <Paragraphs>142</Paragraphs>
  <Slides>23</Slides>
  <Notes>0</Notes>
  <HiddenSlides>0</HiddenSlides>
  <MMClips>1</MMClips>
  <ScaleCrop>false</ScaleCrop>
  <HeadingPairs>
    <vt:vector size="4" baseType="variant">
      <vt:variant>
        <vt:lpstr>Design Template</vt:lpstr>
      </vt:variant>
      <vt:variant>
        <vt:i4>1</vt:i4>
      </vt:variant>
      <vt:variant>
        <vt:lpstr>Slide Titles</vt:lpstr>
      </vt:variant>
      <vt:variant>
        <vt:i4>23</vt:i4>
      </vt:variant>
    </vt:vector>
  </HeadingPairs>
  <TitlesOfParts>
    <vt:vector size="24" baseType="lpstr">
      <vt:lpstr>Inkwell</vt:lpstr>
      <vt:lpstr>Citing Your Resources</vt:lpstr>
      <vt:lpstr>Why Do I Have to Cite Resources?</vt:lpstr>
      <vt:lpstr>What is a Citation?</vt:lpstr>
      <vt:lpstr>Avoid Plagiarism!</vt:lpstr>
      <vt:lpstr>Avoid Plagiarism!</vt:lpstr>
      <vt:lpstr>Avoid Plagiarism!</vt:lpstr>
      <vt:lpstr>Writing a Report, Research Paper, or a Project</vt:lpstr>
      <vt:lpstr>How to Paraphrase</vt:lpstr>
      <vt:lpstr>How to Use Parenthetical References</vt:lpstr>
      <vt:lpstr>Paraphrasing Examples  </vt:lpstr>
      <vt:lpstr>How to Use Quotations</vt:lpstr>
      <vt:lpstr>How to Use Quotations</vt:lpstr>
      <vt:lpstr>Remember….</vt:lpstr>
      <vt:lpstr>Works Cited</vt:lpstr>
      <vt:lpstr>Which Style?</vt:lpstr>
      <vt:lpstr>Works Cited</vt:lpstr>
      <vt:lpstr>Online Citation Creators</vt:lpstr>
      <vt:lpstr>Recommended Citation Creators</vt:lpstr>
      <vt:lpstr>Recommended Citation Creators</vt:lpstr>
      <vt:lpstr>Recommended Citation Creators</vt:lpstr>
      <vt:lpstr>Additional Recommended Resources</vt:lpstr>
      <vt:lpstr>Bibliography </vt:lpstr>
      <vt:lpstr>Notes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Cite Your Resources</dc:title>
  <dc:creator>Carole Bell</dc:creator>
  <cp:lastModifiedBy>Carole Bell</cp:lastModifiedBy>
  <cp:revision>73</cp:revision>
  <cp:lastPrinted>2014-06-28T15:27:48Z</cp:lastPrinted>
  <dcterms:created xsi:type="dcterms:W3CDTF">2014-06-30T14:39:09Z</dcterms:created>
  <dcterms:modified xsi:type="dcterms:W3CDTF">2014-06-30T14:40:13Z</dcterms:modified>
</cp:coreProperties>
</file>